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433" r:id="rId35"/>
    <p:sldId id="290"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90" r:id="rId135"/>
    <p:sldId id="391" r:id="rId136"/>
    <p:sldId id="392" r:id="rId137"/>
    <p:sldId id="393" r:id="rId138"/>
    <p:sldId id="394" r:id="rId139"/>
    <p:sldId id="395" r:id="rId140"/>
    <p:sldId id="396" r:id="rId141"/>
    <p:sldId id="397" r:id="rId142"/>
    <p:sldId id="398" r:id="rId143"/>
    <p:sldId id="399" r:id="rId144"/>
    <p:sldId id="400" r:id="rId145"/>
    <p:sldId id="401" r:id="rId146"/>
    <p:sldId id="402" r:id="rId147"/>
    <p:sldId id="403" r:id="rId148"/>
    <p:sldId id="404" r:id="rId149"/>
    <p:sldId id="405" r:id="rId150"/>
    <p:sldId id="406" r:id="rId151"/>
    <p:sldId id="407" r:id="rId152"/>
    <p:sldId id="408" r:id="rId153"/>
    <p:sldId id="409" r:id="rId154"/>
    <p:sldId id="410" r:id="rId155"/>
    <p:sldId id="411" r:id="rId156"/>
    <p:sldId id="412" r:id="rId157"/>
    <p:sldId id="413" r:id="rId158"/>
    <p:sldId id="414" r:id="rId159"/>
    <p:sldId id="415" r:id="rId160"/>
    <p:sldId id="416" r:id="rId161"/>
    <p:sldId id="417" r:id="rId162"/>
    <p:sldId id="418" r:id="rId163"/>
    <p:sldId id="419" r:id="rId164"/>
    <p:sldId id="420" r:id="rId165"/>
    <p:sldId id="421" r:id="rId166"/>
    <p:sldId id="422" r:id="rId167"/>
    <p:sldId id="423" r:id="rId168"/>
    <p:sldId id="424" r:id="rId169"/>
    <p:sldId id="425" r:id="rId170"/>
    <p:sldId id="426" r:id="rId171"/>
    <p:sldId id="427" r:id="rId172"/>
    <p:sldId id="428" r:id="rId173"/>
    <p:sldId id="429" r:id="rId174"/>
    <p:sldId id="430" r:id="rId175"/>
    <p:sldId id="431" r:id="rId176"/>
    <p:sldId id="432" r:id="rId1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1" d="100"/>
          <a:sy n="101" d="100"/>
        </p:scale>
        <p:origin x="29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F94C7A-EFE3-478B-B78E-3306CEF49396}" type="datetimeFigureOut">
              <a:rPr lang="en-US" smtClean="0"/>
              <a:t>12/13/2017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70DA58-01AD-4C9E-BCEC-40D07522B843}" type="slidenum">
              <a:rPr lang="en-US" smtClean="0"/>
              <a:t>‹#›</a:t>
            </a:fld>
            <a:endParaRPr lang="en-US"/>
          </a:p>
        </p:txBody>
      </p:sp>
    </p:spTree>
    <p:extLst>
      <p:ext uri="{BB962C8B-B14F-4D97-AF65-F5344CB8AC3E}">
        <p14:creationId xmlns:p14="http://schemas.microsoft.com/office/powerpoint/2010/main" val="324435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24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6112282-2E19-45BB-9092-7123753706F8}" type="slidenum">
              <a:rPr lang="en-US" altLang="en-US" smtClean="0">
                <a:latin typeface="Arial" charset="0"/>
              </a:rPr>
              <a:pPr eaLnBrk="1" hangingPunct="1">
                <a:spcBef>
                  <a:spcPct val="0"/>
                </a:spcBef>
              </a:pPr>
              <a:t>128</a:t>
            </a:fld>
            <a:endParaRPr lang="en-US" altLang="en-US">
              <a:latin typeface="Arial" charset="0"/>
            </a:endParaRPr>
          </a:p>
        </p:txBody>
      </p:sp>
    </p:spTree>
    <p:extLst>
      <p:ext uri="{BB962C8B-B14F-4D97-AF65-F5344CB8AC3E}">
        <p14:creationId xmlns:p14="http://schemas.microsoft.com/office/powerpoint/2010/main" val="704593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40CEDE3-C695-4BE6-9FD9-8ABF69A6ECCA}" type="datetimeFigureOut">
              <a:rPr lang="en-US" smtClean="0"/>
              <a:t>12/13/2017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213FC-25F8-457F-AE54-7D95E2337BCB}" type="slidenum">
              <a:rPr lang="en-US" smtClean="0"/>
              <a:t>‹#›</a:t>
            </a:fld>
            <a:endParaRPr lang="en-US"/>
          </a:p>
        </p:txBody>
      </p:sp>
    </p:spTree>
    <p:extLst>
      <p:ext uri="{BB962C8B-B14F-4D97-AF65-F5344CB8AC3E}">
        <p14:creationId xmlns:p14="http://schemas.microsoft.com/office/powerpoint/2010/main" val="637224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0CEDE3-C695-4BE6-9FD9-8ABF69A6ECCA}" type="datetimeFigureOut">
              <a:rPr lang="en-US" smtClean="0"/>
              <a:t>12/13/2017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213FC-25F8-457F-AE54-7D95E2337BCB}" type="slidenum">
              <a:rPr lang="en-US" smtClean="0"/>
              <a:t>‹#›</a:t>
            </a:fld>
            <a:endParaRPr lang="en-US"/>
          </a:p>
        </p:txBody>
      </p:sp>
    </p:spTree>
    <p:extLst>
      <p:ext uri="{BB962C8B-B14F-4D97-AF65-F5344CB8AC3E}">
        <p14:creationId xmlns:p14="http://schemas.microsoft.com/office/powerpoint/2010/main" val="2902449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0CEDE3-C695-4BE6-9FD9-8ABF69A6ECCA}" type="datetimeFigureOut">
              <a:rPr lang="en-US" smtClean="0"/>
              <a:t>12/13/2017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213FC-25F8-457F-AE54-7D95E2337BCB}" type="slidenum">
              <a:rPr lang="en-US" smtClean="0"/>
              <a:t>‹#›</a:t>
            </a:fld>
            <a:endParaRPr lang="en-US"/>
          </a:p>
        </p:txBody>
      </p:sp>
    </p:spTree>
    <p:extLst>
      <p:ext uri="{BB962C8B-B14F-4D97-AF65-F5344CB8AC3E}">
        <p14:creationId xmlns:p14="http://schemas.microsoft.com/office/powerpoint/2010/main" val="3520579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0CEDE3-C695-4BE6-9FD9-8ABF69A6ECCA}" type="datetimeFigureOut">
              <a:rPr lang="en-US" smtClean="0"/>
              <a:t>12/13/2017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213FC-25F8-457F-AE54-7D95E2337BCB}" type="slidenum">
              <a:rPr lang="en-US" smtClean="0"/>
              <a:t>‹#›</a:t>
            </a:fld>
            <a:endParaRPr lang="en-US"/>
          </a:p>
        </p:txBody>
      </p:sp>
    </p:spTree>
    <p:extLst>
      <p:ext uri="{BB962C8B-B14F-4D97-AF65-F5344CB8AC3E}">
        <p14:creationId xmlns:p14="http://schemas.microsoft.com/office/powerpoint/2010/main" val="71824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0CEDE3-C695-4BE6-9FD9-8ABF69A6ECCA}" type="datetimeFigureOut">
              <a:rPr lang="en-US" smtClean="0"/>
              <a:t>12/13/2017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213FC-25F8-457F-AE54-7D95E2337BCB}" type="slidenum">
              <a:rPr lang="en-US" smtClean="0"/>
              <a:t>‹#›</a:t>
            </a:fld>
            <a:endParaRPr lang="en-US"/>
          </a:p>
        </p:txBody>
      </p:sp>
    </p:spTree>
    <p:extLst>
      <p:ext uri="{BB962C8B-B14F-4D97-AF65-F5344CB8AC3E}">
        <p14:creationId xmlns:p14="http://schemas.microsoft.com/office/powerpoint/2010/main" val="1655336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0CEDE3-C695-4BE6-9FD9-8ABF69A6ECCA}" type="datetimeFigureOut">
              <a:rPr lang="en-US" smtClean="0"/>
              <a:t>12/13/2017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A213FC-25F8-457F-AE54-7D95E2337BCB}" type="slidenum">
              <a:rPr lang="en-US" smtClean="0"/>
              <a:t>‹#›</a:t>
            </a:fld>
            <a:endParaRPr lang="en-US"/>
          </a:p>
        </p:txBody>
      </p:sp>
    </p:spTree>
    <p:extLst>
      <p:ext uri="{BB962C8B-B14F-4D97-AF65-F5344CB8AC3E}">
        <p14:creationId xmlns:p14="http://schemas.microsoft.com/office/powerpoint/2010/main" val="2414571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0CEDE3-C695-4BE6-9FD9-8ABF69A6ECCA}" type="datetimeFigureOut">
              <a:rPr lang="en-US" smtClean="0"/>
              <a:t>12/13/2017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A213FC-25F8-457F-AE54-7D95E2337BCB}" type="slidenum">
              <a:rPr lang="en-US" smtClean="0"/>
              <a:t>‹#›</a:t>
            </a:fld>
            <a:endParaRPr lang="en-US"/>
          </a:p>
        </p:txBody>
      </p:sp>
    </p:spTree>
    <p:extLst>
      <p:ext uri="{BB962C8B-B14F-4D97-AF65-F5344CB8AC3E}">
        <p14:creationId xmlns:p14="http://schemas.microsoft.com/office/powerpoint/2010/main" val="5081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0CEDE3-C695-4BE6-9FD9-8ABF69A6ECCA}" type="datetimeFigureOut">
              <a:rPr lang="en-US" smtClean="0"/>
              <a:t>12/13/2017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A213FC-25F8-457F-AE54-7D95E2337BCB}" type="slidenum">
              <a:rPr lang="en-US" smtClean="0"/>
              <a:t>‹#›</a:t>
            </a:fld>
            <a:endParaRPr lang="en-US"/>
          </a:p>
        </p:txBody>
      </p:sp>
    </p:spTree>
    <p:extLst>
      <p:ext uri="{BB962C8B-B14F-4D97-AF65-F5344CB8AC3E}">
        <p14:creationId xmlns:p14="http://schemas.microsoft.com/office/powerpoint/2010/main" val="301065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CEDE3-C695-4BE6-9FD9-8ABF69A6ECCA}" type="datetimeFigureOut">
              <a:rPr lang="en-US" smtClean="0"/>
              <a:t>12/13/2017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A213FC-25F8-457F-AE54-7D95E2337BCB}" type="slidenum">
              <a:rPr lang="en-US" smtClean="0"/>
              <a:t>‹#›</a:t>
            </a:fld>
            <a:endParaRPr lang="en-US"/>
          </a:p>
        </p:txBody>
      </p:sp>
    </p:spTree>
    <p:extLst>
      <p:ext uri="{BB962C8B-B14F-4D97-AF65-F5344CB8AC3E}">
        <p14:creationId xmlns:p14="http://schemas.microsoft.com/office/powerpoint/2010/main" val="4119940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0CEDE3-C695-4BE6-9FD9-8ABF69A6ECCA}" type="datetimeFigureOut">
              <a:rPr lang="en-US" smtClean="0"/>
              <a:t>12/13/2017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A213FC-25F8-457F-AE54-7D95E2337BCB}" type="slidenum">
              <a:rPr lang="en-US" smtClean="0"/>
              <a:t>‹#›</a:t>
            </a:fld>
            <a:endParaRPr lang="en-US"/>
          </a:p>
        </p:txBody>
      </p:sp>
    </p:spTree>
    <p:extLst>
      <p:ext uri="{BB962C8B-B14F-4D97-AF65-F5344CB8AC3E}">
        <p14:creationId xmlns:p14="http://schemas.microsoft.com/office/powerpoint/2010/main" val="3142096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0CEDE3-C695-4BE6-9FD9-8ABF69A6ECCA}" type="datetimeFigureOut">
              <a:rPr lang="en-US" smtClean="0"/>
              <a:t>12/13/2017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A213FC-25F8-457F-AE54-7D95E2337BCB}" type="slidenum">
              <a:rPr lang="en-US" smtClean="0"/>
              <a:t>‹#›</a:t>
            </a:fld>
            <a:endParaRPr lang="en-US"/>
          </a:p>
        </p:txBody>
      </p:sp>
    </p:spTree>
    <p:extLst>
      <p:ext uri="{BB962C8B-B14F-4D97-AF65-F5344CB8AC3E}">
        <p14:creationId xmlns:p14="http://schemas.microsoft.com/office/powerpoint/2010/main" val="1516588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0CEDE3-C695-4BE6-9FD9-8ABF69A6ECCA}" type="datetimeFigureOut">
              <a:rPr lang="en-US" smtClean="0"/>
              <a:t>12/13/2017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A213FC-25F8-457F-AE54-7D95E2337BCB}" type="slidenum">
              <a:rPr lang="en-US" smtClean="0"/>
              <a:t>‹#›</a:t>
            </a:fld>
            <a:endParaRPr lang="en-US"/>
          </a:p>
        </p:txBody>
      </p:sp>
    </p:spTree>
    <p:extLst>
      <p:ext uri="{BB962C8B-B14F-4D97-AF65-F5344CB8AC3E}">
        <p14:creationId xmlns:p14="http://schemas.microsoft.com/office/powerpoint/2010/main" val="1246613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5.wmf"/><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3.xml"/></Relationships>
</file>

<file path=ppt/slides/_rels/slide1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hyperlink" Target="http://www.google.com/url?sa=i&amp;source=images&amp;cd=&amp;cad=rja&amp;uact=8&amp;ved=0CAgQjRw&amp;url=http://www.antiquehomestyle.com/inside/kitchen/1920s/gallery/page11.htm&amp;ei=tKkmVbWkLujnsASU94HIDg&amp;psig=AFQjCNH5uAfqC0JGYsmKFEPk0bdE1TRb-A&amp;ust=1428683572859833"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3.xml"/></Relationships>
</file>

<file path=ppt/slides/_rels/slide16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6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6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6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3.xm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slide" Target="slide129.xml"/><Relationship Id="rId3" Type="http://schemas.openxmlformats.org/officeDocument/2006/relationships/slide" Target="slide26.xml"/><Relationship Id="rId7" Type="http://schemas.openxmlformats.org/officeDocument/2006/relationships/slide" Target="slide110.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94.xml"/><Relationship Id="rId5" Type="http://schemas.openxmlformats.org/officeDocument/2006/relationships/slide" Target="slide68.xml"/><Relationship Id="rId4" Type="http://schemas.openxmlformats.org/officeDocument/2006/relationships/slide" Target="slide49.xml"/><Relationship Id="rId9" Type="http://schemas.openxmlformats.org/officeDocument/2006/relationships/slide" Target="slide159.xml"/></Relationships>
</file>

<file path=ppt/slides/_rels/slide3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slide" Target="slide3.xml"/></Relationships>
</file>

<file path=ppt/slides/_rels/slide4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163" y="228600"/>
            <a:ext cx="8839200" cy="3581400"/>
          </a:xfrm>
        </p:spPr>
        <p:txBody>
          <a:bodyPr/>
          <a:lstStyle/>
          <a:p>
            <a:pPr eaLnBrk="1" hangingPunct="1"/>
            <a:r>
              <a:rPr lang="en-US" altLang="en-US" sz="7200" dirty="0"/>
              <a:t>U.S. History </a:t>
            </a:r>
            <a:br>
              <a:rPr lang="en-US" altLang="en-US" sz="7200" dirty="0"/>
            </a:br>
            <a:r>
              <a:rPr lang="en-US" altLang="en-US" sz="7200" dirty="0"/>
              <a:t>Main Terms &amp; Concepts</a:t>
            </a:r>
          </a:p>
        </p:txBody>
      </p:sp>
      <p:sp>
        <p:nvSpPr>
          <p:cNvPr id="2051" name="Rectangle 3"/>
          <p:cNvSpPr>
            <a:spLocks noGrp="1" noChangeArrowheads="1"/>
          </p:cNvSpPr>
          <p:nvPr>
            <p:ph type="subTitle" idx="1"/>
          </p:nvPr>
        </p:nvSpPr>
        <p:spPr>
          <a:xfrm>
            <a:off x="1371600" y="4343400"/>
            <a:ext cx="6400800" cy="1295400"/>
          </a:xfrm>
        </p:spPr>
        <p:txBody>
          <a:bodyPr/>
          <a:lstStyle/>
          <a:p>
            <a:pPr eaLnBrk="1" hangingPunct="1"/>
            <a:r>
              <a:rPr lang="en-US" altLang="en-US" dirty="0">
                <a:solidFill>
                  <a:schemeClr val="tx1"/>
                </a:solidFill>
              </a:rPr>
              <a:t>What every student should know to pass the U.S. History EOC.</a:t>
            </a:r>
          </a:p>
        </p:txBody>
      </p:sp>
    </p:spTree>
    <p:extLst>
      <p:ext uri="{BB962C8B-B14F-4D97-AF65-F5344CB8AC3E}">
        <p14:creationId xmlns:p14="http://schemas.microsoft.com/office/powerpoint/2010/main" val="580567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a:t>Abolitionist Movement</a:t>
            </a:r>
          </a:p>
        </p:txBody>
      </p:sp>
      <p:sp>
        <p:nvSpPr>
          <p:cNvPr id="11267" name="Content Placeholder 2"/>
          <p:cNvSpPr>
            <a:spLocks noGrp="1"/>
          </p:cNvSpPr>
          <p:nvPr>
            <p:ph idx="1"/>
          </p:nvPr>
        </p:nvSpPr>
        <p:spPr>
          <a:xfrm>
            <a:off x="457200" y="1600200"/>
            <a:ext cx="5410200" cy="4572000"/>
          </a:xfrm>
        </p:spPr>
        <p:txBody>
          <a:bodyPr/>
          <a:lstStyle/>
          <a:p>
            <a:r>
              <a:rPr lang="en-US" altLang="en-US"/>
              <a:t>The movement in America to outlaw slavery which was made up of whites and African –Americans. Its leaders included: Frederick Douglass, Sojourner Truth, John Brown, Harriet Beecher Stowe, and Harriet Tubman.</a:t>
            </a:r>
          </a:p>
        </p:txBody>
      </p:sp>
      <p:pic>
        <p:nvPicPr>
          <p:cNvPr id="11268" name="Picture 2" descr="C:\Users\middldo\Desktop\imagesCAFRANM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3762" y="1182688"/>
            <a:ext cx="3170237" cy="537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82507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altLang="en-US"/>
              <a:t>Josiah Strong</a:t>
            </a:r>
          </a:p>
        </p:txBody>
      </p:sp>
      <p:sp>
        <p:nvSpPr>
          <p:cNvPr id="103427" name="Rectangle 3"/>
          <p:cNvSpPr>
            <a:spLocks noGrp="1" noChangeArrowheads="1"/>
          </p:cNvSpPr>
          <p:nvPr>
            <p:ph type="body" idx="1"/>
          </p:nvPr>
        </p:nvSpPr>
        <p:spPr>
          <a:xfrm>
            <a:off x="228600" y="1371600"/>
            <a:ext cx="5105400" cy="5105400"/>
          </a:xfrm>
        </p:spPr>
        <p:txBody>
          <a:bodyPr/>
          <a:lstStyle/>
          <a:p>
            <a:pPr eaLnBrk="1" hangingPunct="1"/>
            <a:r>
              <a:rPr lang="en-US" altLang="en-US" sz="2800"/>
              <a:t>One of the leading proponents of imperialism was Minister Josiah Strong. </a:t>
            </a:r>
          </a:p>
          <a:p>
            <a:pPr eaLnBrk="1" hangingPunct="1"/>
            <a:r>
              <a:rPr lang="en-US" altLang="en-US" sz="2800"/>
              <a:t>Strong claimed that America as the leading nation in the world it was our destiny to acquire new lands. This idea sounds a lot like Manifest Destiny because it is the same idea.</a:t>
            </a:r>
          </a:p>
        </p:txBody>
      </p:sp>
      <p:pic>
        <p:nvPicPr>
          <p:cNvPr id="103428" name="Picture 4" descr="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133600"/>
            <a:ext cx="3657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60087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normAutofit fontScale="90000"/>
          </a:bodyPr>
          <a:lstStyle/>
          <a:p>
            <a:pPr eaLnBrk="1" hangingPunct="1"/>
            <a:r>
              <a:rPr lang="en-US" altLang="en-US"/>
              <a:t>Yellow Journalism</a:t>
            </a:r>
            <a:br>
              <a:rPr lang="en-US" altLang="en-US"/>
            </a:br>
            <a:r>
              <a:rPr lang="en-US" altLang="en-US"/>
              <a:t>a.k.a. Yellow Press</a:t>
            </a:r>
          </a:p>
        </p:txBody>
      </p:sp>
      <p:sp>
        <p:nvSpPr>
          <p:cNvPr id="104451" name="Rectangle 3"/>
          <p:cNvSpPr>
            <a:spLocks noGrp="1" noChangeArrowheads="1"/>
          </p:cNvSpPr>
          <p:nvPr>
            <p:ph type="body" idx="1"/>
          </p:nvPr>
        </p:nvSpPr>
        <p:spPr/>
        <p:txBody>
          <a:bodyPr/>
          <a:lstStyle/>
          <a:p>
            <a:pPr eaLnBrk="1" hangingPunct="1"/>
            <a:r>
              <a:rPr lang="en-US" altLang="en-US"/>
              <a:t>One of the reasons/causes for the start of the Spanish American War in 1898. This is the use of sensationalized and exaggerated reporting by newspapers to attract readers. </a:t>
            </a:r>
          </a:p>
        </p:txBody>
      </p:sp>
      <p:pic>
        <p:nvPicPr>
          <p:cNvPr id="104452" name="Picture 2" descr="C:\Users\middldo\Desktop\imagesCAZMH5A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733800"/>
            <a:ext cx="43688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0018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altLang="en-US"/>
              <a:t>DeLome Letter</a:t>
            </a:r>
          </a:p>
        </p:txBody>
      </p:sp>
      <p:sp>
        <p:nvSpPr>
          <p:cNvPr id="110595" name="Rectangle 3"/>
          <p:cNvSpPr>
            <a:spLocks noGrp="1" noChangeArrowheads="1"/>
          </p:cNvSpPr>
          <p:nvPr>
            <p:ph type="body" idx="1"/>
          </p:nvPr>
        </p:nvSpPr>
        <p:spPr>
          <a:xfrm>
            <a:off x="304800" y="1295400"/>
            <a:ext cx="8534400" cy="5105400"/>
          </a:xfrm>
        </p:spPr>
        <p:txBody>
          <a:bodyPr/>
          <a:lstStyle/>
          <a:p>
            <a:pPr eaLnBrk="1" hangingPunct="1">
              <a:defRPr/>
            </a:pPr>
            <a:r>
              <a:rPr lang="en-US" altLang="en-US" dirty="0"/>
              <a:t>A private letter written in February 1898 by Enrique de </a:t>
            </a:r>
            <a:r>
              <a:rPr lang="en-US" altLang="en-US" dirty="0" err="1"/>
              <a:t>Lome</a:t>
            </a:r>
            <a:r>
              <a:rPr lang="en-US" altLang="en-US" dirty="0"/>
              <a:t>, who was the Spanish Minister to the U.S.</a:t>
            </a:r>
          </a:p>
          <a:p>
            <a:pPr eaLnBrk="1" hangingPunct="1">
              <a:defRPr/>
            </a:pPr>
            <a:r>
              <a:rPr lang="en-US" altLang="en-US" dirty="0"/>
              <a:t> A Cuban rebel stole the letter from the Havana Post Office and turned it over the New York Word Newspaper which published it.</a:t>
            </a:r>
          </a:p>
          <a:p>
            <a:pPr eaLnBrk="1" hangingPunct="1">
              <a:defRPr/>
            </a:pPr>
            <a:r>
              <a:rPr lang="en-US" altLang="en-US" dirty="0"/>
              <a:t>It criticized President McKinley </a:t>
            </a:r>
          </a:p>
          <a:p>
            <a:pPr marL="0" indent="0" eaLnBrk="1" hangingPunct="1">
              <a:buFontTx/>
              <a:buNone/>
              <a:defRPr/>
            </a:pPr>
            <a:r>
              <a:rPr lang="en-US" altLang="en-US" dirty="0"/>
              <a:t>   calling him “weak”.</a:t>
            </a:r>
          </a:p>
        </p:txBody>
      </p:sp>
      <p:pic>
        <p:nvPicPr>
          <p:cNvPr id="105476" name="Picture 2" descr="C:\Users\middldo\Desktop\doc_053_bi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2925" y="3976688"/>
            <a:ext cx="2176463"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20672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US" altLang="en-US"/>
              <a:t>U.S.S. Maine</a:t>
            </a:r>
          </a:p>
        </p:txBody>
      </p:sp>
      <p:sp>
        <p:nvSpPr>
          <p:cNvPr id="109571" name="Rectangle 3"/>
          <p:cNvSpPr>
            <a:spLocks noGrp="1" noChangeArrowheads="1"/>
          </p:cNvSpPr>
          <p:nvPr>
            <p:ph type="body" idx="1"/>
          </p:nvPr>
        </p:nvSpPr>
        <p:spPr/>
        <p:txBody>
          <a:bodyPr/>
          <a:lstStyle/>
          <a:p>
            <a:pPr eaLnBrk="1" hangingPunct="1">
              <a:defRPr/>
            </a:pPr>
            <a:r>
              <a:rPr lang="en-US" altLang="en-US" dirty="0"/>
              <a:t>A U.S. warship that mysteriously exploded and sank in the harbor of Havana, Cuba on February 15, 1898 killing 260 men.</a:t>
            </a:r>
          </a:p>
          <a:p>
            <a:pPr eaLnBrk="1" hangingPunct="1">
              <a:defRPr/>
            </a:pPr>
            <a:r>
              <a:rPr lang="en-US" altLang="en-US" dirty="0"/>
              <a:t>This is the main</a:t>
            </a:r>
          </a:p>
          <a:p>
            <a:pPr marL="0" indent="0" eaLnBrk="1" hangingPunct="1">
              <a:buFontTx/>
              <a:buNone/>
              <a:defRPr/>
            </a:pPr>
            <a:r>
              <a:rPr lang="en-US" altLang="en-US" dirty="0"/>
              <a:t> event that </a:t>
            </a:r>
          </a:p>
          <a:p>
            <a:pPr marL="0" indent="0" eaLnBrk="1" hangingPunct="1">
              <a:buFontTx/>
              <a:buNone/>
              <a:defRPr/>
            </a:pPr>
            <a:r>
              <a:rPr lang="en-US" altLang="en-US" dirty="0"/>
              <a:t>forced the U.S. </a:t>
            </a:r>
          </a:p>
          <a:p>
            <a:pPr marL="0" indent="0" eaLnBrk="1" hangingPunct="1">
              <a:buFontTx/>
              <a:buNone/>
              <a:defRPr/>
            </a:pPr>
            <a:r>
              <a:rPr lang="en-US" altLang="en-US" dirty="0"/>
              <a:t>to declare war</a:t>
            </a:r>
          </a:p>
          <a:p>
            <a:pPr marL="0" indent="0" eaLnBrk="1" hangingPunct="1">
              <a:buFontTx/>
              <a:buNone/>
              <a:defRPr/>
            </a:pPr>
            <a:r>
              <a:rPr lang="en-US" altLang="en-US" dirty="0"/>
              <a:t>with Spain!</a:t>
            </a:r>
          </a:p>
        </p:txBody>
      </p:sp>
      <p:pic>
        <p:nvPicPr>
          <p:cNvPr id="106500" name="Picture 2" descr="C:\Users\middldo\Desktop\mainewrk[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279775"/>
            <a:ext cx="4983163" cy="349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599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altLang="en-US"/>
              <a:t>Monroe Doctrine, 1823</a:t>
            </a:r>
          </a:p>
        </p:txBody>
      </p:sp>
      <p:sp>
        <p:nvSpPr>
          <p:cNvPr id="107523" name="Rectangle 3"/>
          <p:cNvSpPr>
            <a:spLocks noGrp="1" noChangeArrowheads="1"/>
          </p:cNvSpPr>
          <p:nvPr>
            <p:ph type="body" idx="1"/>
          </p:nvPr>
        </p:nvSpPr>
        <p:spPr/>
        <p:txBody>
          <a:bodyPr/>
          <a:lstStyle/>
          <a:p>
            <a:pPr eaLnBrk="1" hangingPunct="1"/>
            <a:r>
              <a:rPr lang="en-US" altLang="en-US"/>
              <a:t>Declared that Europe should not interfere in the Western Hemisphere and any interference by a European power would be seen as a threat to the U.S. </a:t>
            </a:r>
          </a:p>
          <a:p>
            <a:pPr eaLnBrk="1" hangingPunct="1"/>
            <a:r>
              <a:rPr lang="en-US" altLang="en-US"/>
              <a:t>Mostly just a show of nationalism, the doctrine had no major impact until the late 1800s. </a:t>
            </a:r>
          </a:p>
        </p:txBody>
      </p:sp>
      <p:pic>
        <p:nvPicPr>
          <p:cNvPr id="107524" name="Picture 4" descr="MCj0411244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4648200"/>
            <a:ext cx="2133600"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17255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altLang="en-US"/>
              <a:t>Roosevelt Corollary, 1904</a:t>
            </a:r>
          </a:p>
        </p:txBody>
      </p:sp>
      <p:sp>
        <p:nvSpPr>
          <p:cNvPr id="108547" name="Rectangle 3"/>
          <p:cNvSpPr>
            <a:spLocks noGrp="1" noChangeArrowheads="1"/>
          </p:cNvSpPr>
          <p:nvPr>
            <p:ph type="body" idx="1"/>
          </p:nvPr>
        </p:nvSpPr>
        <p:spPr/>
        <p:txBody>
          <a:bodyPr/>
          <a:lstStyle/>
          <a:p>
            <a:pPr eaLnBrk="1" hangingPunct="1"/>
            <a:r>
              <a:rPr lang="en-US" altLang="en-US"/>
              <a:t>U.S. would act as international policemen. An addition to the Monroe Doctrine. </a:t>
            </a:r>
          </a:p>
        </p:txBody>
      </p:sp>
      <p:pic>
        <p:nvPicPr>
          <p:cNvPr id="108548" name="Picture 4" descr="bigsti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667000"/>
            <a:ext cx="5334000" cy="398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836660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altLang="en-US"/>
              <a:t>“Big Stick” Policy</a:t>
            </a:r>
          </a:p>
        </p:txBody>
      </p:sp>
      <p:sp>
        <p:nvSpPr>
          <p:cNvPr id="109571" name="Rectangle 3"/>
          <p:cNvSpPr>
            <a:spLocks noGrp="1" noChangeArrowheads="1"/>
          </p:cNvSpPr>
          <p:nvPr>
            <p:ph type="body" idx="1"/>
          </p:nvPr>
        </p:nvSpPr>
        <p:spPr>
          <a:xfrm>
            <a:off x="457200" y="1600200"/>
            <a:ext cx="4038600" cy="4525963"/>
          </a:xfrm>
        </p:spPr>
        <p:txBody>
          <a:bodyPr/>
          <a:lstStyle/>
          <a:p>
            <a:pPr eaLnBrk="1" hangingPunct="1"/>
            <a:r>
              <a:rPr lang="en-US" altLang="en-US"/>
              <a:t>President Theodore Roosevelt’s policy of creating and using, when necessary, a strong military to achieve America’s goals.</a:t>
            </a:r>
          </a:p>
        </p:txBody>
      </p:sp>
      <p:pic>
        <p:nvPicPr>
          <p:cNvPr id="109572" name="Picture 4" descr="C:\Users\middldo\Desktop\0cc59c2c02b11749b6e86b6ab9c9bd7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752600"/>
            <a:ext cx="37988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74583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457200" y="274638"/>
            <a:ext cx="6400800" cy="1143000"/>
          </a:xfrm>
        </p:spPr>
        <p:txBody>
          <a:bodyPr/>
          <a:lstStyle/>
          <a:p>
            <a:pPr eaLnBrk="1" hangingPunct="1"/>
            <a:r>
              <a:rPr lang="en-US" altLang="en-US"/>
              <a:t>Open Door Policy, 1899</a:t>
            </a:r>
          </a:p>
        </p:txBody>
      </p:sp>
      <p:sp>
        <p:nvSpPr>
          <p:cNvPr id="110595" name="Rectangle 3"/>
          <p:cNvSpPr>
            <a:spLocks noGrp="1" noChangeArrowheads="1"/>
          </p:cNvSpPr>
          <p:nvPr>
            <p:ph type="body" idx="1"/>
          </p:nvPr>
        </p:nvSpPr>
        <p:spPr>
          <a:xfrm>
            <a:off x="457200" y="1600200"/>
            <a:ext cx="5943600" cy="4525963"/>
          </a:xfrm>
        </p:spPr>
        <p:txBody>
          <a:bodyPr/>
          <a:lstStyle/>
          <a:p>
            <a:pPr eaLnBrk="1" hangingPunct="1"/>
            <a:r>
              <a:rPr lang="en-US" altLang="en-US"/>
              <a:t>Hay sent imperialist nations a note asking them to offer assurance that they would respect the principle of equal trade opportunities, specifically in the China market. </a:t>
            </a:r>
          </a:p>
        </p:txBody>
      </p:sp>
      <p:pic>
        <p:nvPicPr>
          <p:cNvPr id="110596" name="Picture 4" descr="meissner_fig0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533400"/>
            <a:ext cx="190500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72114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n-US" altLang="en-US"/>
              <a:t>Boxer Rebellion</a:t>
            </a:r>
          </a:p>
        </p:txBody>
      </p:sp>
      <p:sp>
        <p:nvSpPr>
          <p:cNvPr id="113667" name="Rectangle 3"/>
          <p:cNvSpPr>
            <a:spLocks noGrp="1" noChangeArrowheads="1"/>
          </p:cNvSpPr>
          <p:nvPr>
            <p:ph type="body" idx="1"/>
          </p:nvPr>
        </p:nvSpPr>
        <p:spPr>
          <a:xfrm>
            <a:off x="419100" y="1447800"/>
            <a:ext cx="4610100" cy="5181600"/>
          </a:xfrm>
        </p:spPr>
        <p:txBody>
          <a:bodyPr/>
          <a:lstStyle/>
          <a:p>
            <a:pPr eaLnBrk="1" hangingPunct="1">
              <a:defRPr/>
            </a:pPr>
            <a:r>
              <a:rPr lang="en-US" altLang="en-US" dirty="0"/>
              <a:t>A 1900 rebellion in which members of a Chinese secret society sought to free their country of Western influence.</a:t>
            </a:r>
          </a:p>
          <a:p>
            <a:pPr eaLnBrk="1" hangingPunct="1">
              <a:defRPr/>
            </a:pPr>
            <a:r>
              <a:rPr lang="en-US" altLang="en-US" dirty="0"/>
              <a:t>The governments of Europe &amp; the U.S. sent in  troops to end the rebellion.</a:t>
            </a:r>
          </a:p>
          <a:p>
            <a:pPr marL="0" indent="0" eaLnBrk="1" hangingPunct="1">
              <a:buFontTx/>
              <a:buNone/>
              <a:defRPr/>
            </a:pPr>
            <a:endParaRPr lang="en-US" altLang="en-US" dirty="0"/>
          </a:p>
        </p:txBody>
      </p:sp>
      <p:pic>
        <p:nvPicPr>
          <p:cNvPr id="111620" name="Picture 4" descr="C:\Users\middldo\Desktop\1280px-Beijing_Castle_Boxer_Rebellion_1900_FINA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1225" y="3670300"/>
            <a:ext cx="440055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65490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en-US" altLang="en-US"/>
              <a:t>Panama Canal</a:t>
            </a:r>
          </a:p>
        </p:txBody>
      </p:sp>
      <p:sp>
        <p:nvSpPr>
          <p:cNvPr id="112643" name="Rectangle 3"/>
          <p:cNvSpPr>
            <a:spLocks noGrp="1" noChangeArrowheads="1"/>
          </p:cNvSpPr>
          <p:nvPr>
            <p:ph type="body" idx="1"/>
          </p:nvPr>
        </p:nvSpPr>
        <p:spPr>
          <a:xfrm>
            <a:off x="457200" y="1600200"/>
            <a:ext cx="4648200" cy="4724400"/>
          </a:xfrm>
        </p:spPr>
        <p:txBody>
          <a:bodyPr/>
          <a:lstStyle/>
          <a:p>
            <a:pPr eaLnBrk="1" hangingPunct="1"/>
            <a:r>
              <a:rPr lang="en-US" altLang="en-US"/>
              <a:t>An artificial waterway cut through the Isthmus of Panama to provide a shortcut between the Atlantic and Pacific Oceans. Built by the U.S. it opened in 1914.</a:t>
            </a:r>
          </a:p>
        </p:txBody>
      </p:sp>
      <p:pic>
        <p:nvPicPr>
          <p:cNvPr id="112644" name="Picture 2" descr="C:\Users\middldo\Desktop\panam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512888"/>
            <a:ext cx="3192463" cy="502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7967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b="1" i="1"/>
              <a:t>Uncle Tom’s Cabin</a:t>
            </a:r>
          </a:p>
        </p:txBody>
      </p:sp>
      <p:sp>
        <p:nvSpPr>
          <p:cNvPr id="12291" name="Content Placeholder 2"/>
          <p:cNvSpPr>
            <a:spLocks noGrp="1"/>
          </p:cNvSpPr>
          <p:nvPr>
            <p:ph idx="1"/>
          </p:nvPr>
        </p:nvSpPr>
        <p:spPr>
          <a:xfrm>
            <a:off x="457200" y="1600200"/>
            <a:ext cx="5410200" cy="4572000"/>
          </a:xfrm>
        </p:spPr>
        <p:txBody>
          <a:bodyPr/>
          <a:lstStyle/>
          <a:p>
            <a:r>
              <a:rPr lang="en-US" altLang="en-US"/>
              <a:t>A best-selling novel by Harriet Beecher Stowe, published in 1852, that portrayed slavery as a great moral evil and helped to grow the Abolitionist Movement in America.</a:t>
            </a:r>
          </a:p>
        </p:txBody>
      </p:sp>
      <p:pic>
        <p:nvPicPr>
          <p:cNvPr id="12292" name="Picture 2" descr="C:\Users\middldo\Desktop\215435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182688"/>
            <a:ext cx="3657600" cy="559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134622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defRPr/>
            </a:pPr>
            <a:r>
              <a:rPr lang="en-US" altLang="en-US" dirty="0"/>
              <a:t>World War I</a:t>
            </a:r>
          </a:p>
        </p:txBody>
      </p:sp>
      <p:sp>
        <p:nvSpPr>
          <p:cNvPr id="113667" name="Text Placeholder 1"/>
          <p:cNvSpPr>
            <a:spLocks noGrp="1"/>
          </p:cNvSpPr>
          <p:nvPr>
            <p:ph type="body" idx="1"/>
          </p:nvPr>
        </p:nvSpPr>
        <p:spPr/>
        <p:txBody>
          <a:bodyPr/>
          <a:lstStyle/>
          <a:p>
            <a:r>
              <a:rPr lang="en-US" altLang="en-US"/>
              <a:t>U.S. History</a:t>
            </a:r>
          </a:p>
        </p:txBody>
      </p:sp>
      <p:pic>
        <p:nvPicPr>
          <p:cNvPr id="5"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86745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en-US" altLang="en-US"/>
              <a:t>4-MAIN Causes of W.W.I</a:t>
            </a:r>
          </a:p>
        </p:txBody>
      </p:sp>
      <p:sp>
        <p:nvSpPr>
          <p:cNvPr id="114691" name="Rectangle 3"/>
          <p:cNvSpPr>
            <a:spLocks noGrp="1" noChangeArrowheads="1"/>
          </p:cNvSpPr>
          <p:nvPr>
            <p:ph type="body" idx="1"/>
          </p:nvPr>
        </p:nvSpPr>
        <p:spPr>
          <a:xfrm>
            <a:off x="457200" y="1600200"/>
            <a:ext cx="8534400" cy="4525963"/>
          </a:xfrm>
        </p:spPr>
        <p:txBody>
          <a:bodyPr/>
          <a:lstStyle/>
          <a:p>
            <a:pPr eaLnBrk="1" hangingPunct="1"/>
            <a:r>
              <a:rPr lang="en-US" altLang="en-US"/>
              <a:t>MILITARISM-The policy of building up armed forces in aggressive preparedness for war.</a:t>
            </a:r>
          </a:p>
        </p:txBody>
      </p:sp>
      <p:pic>
        <p:nvPicPr>
          <p:cNvPr id="114692" name="Picture 2" descr="C:\Users\middldo\Desktop\imagesCAY1N0S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9350" y="4495800"/>
            <a:ext cx="27622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516581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en-US" altLang="en-US"/>
              <a:t>4-MAIN Causes of W.W.I</a:t>
            </a:r>
          </a:p>
        </p:txBody>
      </p:sp>
      <p:sp>
        <p:nvSpPr>
          <p:cNvPr id="115715" name="Rectangle 3"/>
          <p:cNvSpPr>
            <a:spLocks noGrp="1" noChangeArrowheads="1"/>
          </p:cNvSpPr>
          <p:nvPr>
            <p:ph type="body" idx="1"/>
          </p:nvPr>
        </p:nvSpPr>
        <p:spPr>
          <a:xfrm>
            <a:off x="457200" y="1600200"/>
            <a:ext cx="8534400" cy="4525963"/>
          </a:xfrm>
        </p:spPr>
        <p:txBody>
          <a:bodyPr/>
          <a:lstStyle/>
          <a:p>
            <a:pPr eaLnBrk="1" hangingPunct="1">
              <a:defRPr/>
            </a:pPr>
            <a:r>
              <a:rPr lang="en-US" altLang="en-US" dirty="0"/>
              <a:t>ALLIANCES- This is </a:t>
            </a:r>
          </a:p>
          <a:p>
            <a:pPr marL="0" indent="0" eaLnBrk="1" hangingPunct="1">
              <a:buFontTx/>
              <a:buNone/>
              <a:defRPr/>
            </a:pPr>
            <a:r>
              <a:rPr lang="en-US" altLang="en-US" dirty="0"/>
              <a:t>were two or more nations </a:t>
            </a:r>
          </a:p>
          <a:p>
            <a:pPr marL="0" indent="0" eaLnBrk="1" hangingPunct="1">
              <a:buFontTx/>
              <a:buNone/>
              <a:defRPr/>
            </a:pPr>
            <a:r>
              <a:rPr lang="en-US" altLang="en-US" dirty="0"/>
              <a:t>form an agreement for a</a:t>
            </a:r>
          </a:p>
          <a:p>
            <a:pPr marL="0" indent="0" eaLnBrk="1" hangingPunct="1">
              <a:buFontTx/>
              <a:buNone/>
              <a:defRPr/>
            </a:pPr>
            <a:r>
              <a:rPr lang="en-US" altLang="en-US" dirty="0"/>
              <a:t>common objective. </a:t>
            </a:r>
          </a:p>
          <a:p>
            <a:pPr marL="0" indent="0" eaLnBrk="1" hangingPunct="1">
              <a:buFontTx/>
              <a:buNone/>
              <a:defRPr/>
            </a:pPr>
            <a:r>
              <a:rPr lang="en-US" altLang="en-US" dirty="0"/>
              <a:t>It could be a military</a:t>
            </a:r>
          </a:p>
          <a:p>
            <a:pPr marL="0" indent="0" eaLnBrk="1" hangingPunct="1">
              <a:buFontTx/>
              <a:buNone/>
              <a:defRPr/>
            </a:pPr>
            <a:r>
              <a:rPr lang="en-US" altLang="en-US" dirty="0"/>
              <a:t>alliance or a trade </a:t>
            </a:r>
          </a:p>
          <a:p>
            <a:pPr marL="0" indent="0" eaLnBrk="1" hangingPunct="1">
              <a:buFontTx/>
              <a:buNone/>
              <a:defRPr/>
            </a:pPr>
            <a:r>
              <a:rPr lang="en-US" altLang="en-US" dirty="0"/>
              <a:t>alliance. </a:t>
            </a:r>
          </a:p>
        </p:txBody>
      </p:sp>
      <p:pic>
        <p:nvPicPr>
          <p:cNvPr id="115716" name="Picture 5" descr="C:\Users\middldo\Desktop\triplealliance[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0975" y="1987550"/>
            <a:ext cx="3883025"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052973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en-US" altLang="en-US"/>
              <a:t>4-MAIN Causes of W.W.I</a:t>
            </a:r>
          </a:p>
        </p:txBody>
      </p:sp>
      <p:sp>
        <p:nvSpPr>
          <p:cNvPr id="116739" name="Rectangle 3"/>
          <p:cNvSpPr>
            <a:spLocks noGrp="1" noChangeArrowheads="1"/>
          </p:cNvSpPr>
          <p:nvPr>
            <p:ph type="body" idx="1"/>
          </p:nvPr>
        </p:nvSpPr>
        <p:spPr>
          <a:xfrm>
            <a:off x="592138" y="1524000"/>
            <a:ext cx="4665662" cy="4525963"/>
          </a:xfrm>
        </p:spPr>
        <p:txBody>
          <a:bodyPr/>
          <a:lstStyle/>
          <a:p>
            <a:pPr eaLnBrk="1" hangingPunct="1"/>
            <a:r>
              <a:rPr lang="en-US" altLang="en-US"/>
              <a:t>IMPERIALISM- The policy of extending a nation’s authority over other countries by economic, political, or military means.</a:t>
            </a:r>
          </a:p>
        </p:txBody>
      </p:sp>
      <p:pic>
        <p:nvPicPr>
          <p:cNvPr id="116740" name="Picture 4" descr="C:\Users\middldo\Desktop\imperialst-africa191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752600"/>
            <a:ext cx="3695700" cy="494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563670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en-US" altLang="en-US"/>
              <a:t>4-MAIN Causes of W.W.I</a:t>
            </a:r>
          </a:p>
        </p:txBody>
      </p:sp>
      <p:sp>
        <p:nvSpPr>
          <p:cNvPr id="117763" name="Rectangle 3"/>
          <p:cNvSpPr>
            <a:spLocks noGrp="1" noChangeArrowheads="1"/>
          </p:cNvSpPr>
          <p:nvPr>
            <p:ph type="body" idx="1"/>
          </p:nvPr>
        </p:nvSpPr>
        <p:spPr>
          <a:xfrm>
            <a:off x="381000" y="1600200"/>
            <a:ext cx="8610600" cy="5029200"/>
          </a:xfrm>
        </p:spPr>
        <p:txBody>
          <a:bodyPr/>
          <a:lstStyle/>
          <a:p>
            <a:pPr eaLnBrk="1" hangingPunct="1">
              <a:defRPr/>
            </a:pPr>
            <a:r>
              <a:rPr lang="en-US" altLang="en-US" dirty="0"/>
              <a:t>NATIONALISM- A devotion to the interest and culture of one’s nation. The belief that people should be loyal mainly to their nation-that is to the people with whom they share a culture and history.                                                                   They share the</a:t>
            </a:r>
          </a:p>
          <a:p>
            <a:pPr marL="0" indent="0" eaLnBrk="1" hangingPunct="1">
              <a:buFontTx/>
              <a:buNone/>
              <a:defRPr/>
            </a:pPr>
            <a:r>
              <a:rPr lang="en-US" altLang="en-US" dirty="0"/>
              <a:t>   same language, food,</a:t>
            </a:r>
          </a:p>
          <a:p>
            <a:pPr marL="0" indent="0" eaLnBrk="1" hangingPunct="1">
              <a:buFontTx/>
              <a:buNone/>
              <a:defRPr/>
            </a:pPr>
            <a:r>
              <a:rPr lang="en-US" altLang="en-US" dirty="0"/>
              <a:t>   religion, dress, ideas,</a:t>
            </a:r>
          </a:p>
          <a:p>
            <a:pPr marL="0" indent="0" eaLnBrk="1" hangingPunct="1">
              <a:buFontTx/>
              <a:buNone/>
              <a:defRPr/>
            </a:pPr>
            <a:r>
              <a:rPr lang="en-US" altLang="en-US" dirty="0"/>
              <a:t>   customs and land.              </a:t>
            </a:r>
          </a:p>
          <a:p>
            <a:pPr eaLnBrk="1" hangingPunct="1">
              <a:defRPr/>
            </a:pPr>
            <a:endParaRPr lang="en-US" altLang="en-US" dirty="0"/>
          </a:p>
        </p:txBody>
      </p:sp>
      <p:pic>
        <p:nvPicPr>
          <p:cNvPr id="117764" name="Picture 2" descr="C:\Users\middldo\Desktop\317ec9eec1f37761273c6093fdc141ce23f3a15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3752850"/>
            <a:ext cx="41402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553849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r>
              <a:rPr lang="en-US" altLang="en-US"/>
              <a:t>U.S. - Neutrality to Involvement</a:t>
            </a:r>
          </a:p>
        </p:txBody>
      </p:sp>
      <p:sp>
        <p:nvSpPr>
          <p:cNvPr id="118787" name="Rectangle 3"/>
          <p:cNvSpPr>
            <a:spLocks noGrp="1" noChangeArrowheads="1"/>
          </p:cNvSpPr>
          <p:nvPr>
            <p:ph type="body" idx="1"/>
          </p:nvPr>
        </p:nvSpPr>
        <p:spPr>
          <a:xfrm>
            <a:off x="228600" y="1371600"/>
            <a:ext cx="8534400" cy="3276600"/>
          </a:xfrm>
        </p:spPr>
        <p:txBody>
          <a:bodyPr/>
          <a:lstStyle/>
          <a:p>
            <a:pPr eaLnBrk="1" hangingPunct="1">
              <a:lnSpc>
                <a:spcPct val="90000"/>
              </a:lnSpc>
            </a:pPr>
            <a:r>
              <a:rPr lang="en-US" altLang="en-US" sz="2400"/>
              <a:t>May 1915 – U-boats sink the </a:t>
            </a:r>
            <a:r>
              <a:rPr lang="en-US" altLang="en-US" sz="2400" i="1"/>
              <a:t>Lusitania</a:t>
            </a:r>
          </a:p>
          <a:p>
            <a:pPr eaLnBrk="1" hangingPunct="1">
              <a:lnSpc>
                <a:spcPct val="90000"/>
              </a:lnSpc>
            </a:pPr>
            <a:r>
              <a:rPr lang="en-US" altLang="en-US" sz="2400"/>
              <a:t>Sept. 1915 – Germany promises not to sink unarmed ships</a:t>
            </a:r>
          </a:p>
          <a:p>
            <a:pPr eaLnBrk="1" hangingPunct="1">
              <a:lnSpc>
                <a:spcPct val="90000"/>
              </a:lnSpc>
            </a:pPr>
            <a:r>
              <a:rPr lang="en-US" altLang="en-US" sz="2400"/>
              <a:t>March 1916 – Germany sinks the </a:t>
            </a:r>
            <a:r>
              <a:rPr lang="en-US" altLang="en-US" sz="2400" i="1"/>
              <a:t>Sussex</a:t>
            </a:r>
          </a:p>
          <a:p>
            <a:pPr eaLnBrk="1" hangingPunct="1">
              <a:lnSpc>
                <a:spcPct val="90000"/>
              </a:lnSpc>
            </a:pPr>
            <a:r>
              <a:rPr lang="en-US" altLang="en-US" sz="2400"/>
              <a:t>May 1916 – Germany promises not to sink unarmed ships</a:t>
            </a:r>
          </a:p>
          <a:p>
            <a:pPr eaLnBrk="1" hangingPunct="1">
              <a:lnSpc>
                <a:spcPct val="90000"/>
              </a:lnSpc>
            </a:pPr>
            <a:r>
              <a:rPr lang="en-US" altLang="en-US" sz="2400"/>
              <a:t>Jan. 1917 – Zimmerman note is intercepted</a:t>
            </a:r>
          </a:p>
          <a:p>
            <a:pPr eaLnBrk="1" hangingPunct="1">
              <a:lnSpc>
                <a:spcPct val="90000"/>
              </a:lnSpc>
            </a:pPr>
            <a:r>
              <a:rPr lang="en-US" altLang="en-US" sz="2400"/>
              <a:t>Feb. 1917 – Germany resumes unrestricted submarine warfare</a:t>
            </a:r>
          </a:p>
          <a:p>
            <a:pPr eaLnBrk="1" hangingPunct="1">
              <a:lnSpc>
                <a:spcPct val="90000"/>
              </a:lnSpc>
            </a:pPr>
            <a:r>
              <a:rPr lang="en-US" altLang="en-US" sz="2400"/>
              <a:t>April 1917 – U.S. declares war on Germany</a:t>
            </a:r>
          </a:p>
        </p:txBody>
      </p:sp>
      <p:pic>
        <p:nvPicPr>
          <p:cNvPr id="118788" name="Picture 4" descr="U-BoatsWW1Catta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4543425"/>
            <a:ext cx="41148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4873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US" altLang="en-US"/>
              <a:t>World War I Allies</a:t>
            </a:r>
          </a:p>
        </p:txBody>
      </p:sp>
      <p:sp>
        <p:nvSpPr>
          <p:cNvPr id="119811" name="Rectangle 3"/>
          <p:cNvSpPr>
            <a:spLocks noGrp="1" noChangeArrowheads="1"/>
          </p:cNvSpPr>
          <p:nvPr>
            <p:ph type="body" idx="1"/>
          </p:nvPr>
        </p:nvSpPr>
        <p:spPr>
          <a:xfrm>
            <a:off x="457200" y="1600200"/>
            <a:ext cx="6172200" cy="4525963"/>
          </a:xfrm>
        </p:spPr>
        <p:txBody>
          <a:bodyPr/>
          <a:lstStyle/>
          <a:p>
            <a:pPr eaLnBrk="1" hangingPunct="1"/>
            <a:r>
              <a:rPr lang="en-US" altLang="en-US"/>
              <a:t>Great Britain</a:t>
            </a:r>
          </a:p>
          <a:p>
            <a:pPr eaLnBrk="1" hangingPunct="1"/>
            <a:r>
              <a:rPr lang="en-US" altLang="en-US"/>
              <a:t>France</a:t>
            </a:r>
          </a:p>
          <a:p>
            <a:pPr eaLnBrk="1" hangingPunct="1"/>
            <a:r>
              <a:rPr lang="en-US" altLang="en-US"/>
              <a:t>Russia</a:t>
            </a:r>
          </a:p>
          <a:p>
            <a:pPr eaLnBrk="1" hangingPunct="1"/>
            <a:r>
              <a:rPr lang="en-US" altLang="en-US"/>
              <a:t>United States (1917)</a:t>
            </a:r>
          </a:p>
        </p:txBody>
      </p:sp>
      <p:pic>
        <p:nvPicPr>
          <p:cNvPr id="119812" name="Picture 2" descr="C:\Users\middldo\Desktop\imagesCA1ACPJ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447800"/>
            <a:ext cx="38893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99163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3"/>
          <p:cNvSpPr>
            <a:spLocks noGrp="1" noChangeArrowheads="1"/>
          </p:cNvSpPr>
          <p:nvPr>
            <p:ph type="body" idx="1"/>
          </p:nvPr>
        </p:nvSpPr>
        <p:spPr>
          <a:xfrm>
            <a:off x="153988" y="1219200"/>
            <a:ext cx="8915400" cy="4983163"/>
          </a:xfrm>
        </p:spPr>
        <p:txBody>
          <a:bodyPr/>
          <a:lstStyle/>
          <a:p>
            <a:pPr eaLnBrk="1" hangingPunct="1">
              <a:defRPr/>
            </a:pPr>
            <a:r>
              <a:rPr lang="en-US" altLang="en-US" dirty="0"/>
              <a:t>Germany</a:t>
            </a:r>
          </a:p>
          <a:p>
            <a:pPr eaLnBrk="1" hangingPunct="1">
              <a:defRPr/>
            </a:pPr>
            <a:r>
              <a:rPr lang="en-US" altLang="en-US" dirty="0"/>
              <a:t>Bulgaria</a:t>
            </a:r>
          </a:p>
          <a:p>
            <a:pPr eaLnBrk="1" hangingPunct="1">
              <a:defRPr/>
            </a:pPr>
            <a:r>
              <a:rPr lang="en-US" altLang="en-US" dirty="0"/>
              <a:t>Ottoman Empire</a:t>
            </a:r>
          </a:p>
          <a:p>
            <a:pPr eaLnBrk="1" hangingPunct="1">
              <a:defRPr/>
            </a:pPr>
            <a:r>
              <a:rPr lang="en-US" altLang="en-US" dirty="0"/>
              <a:t>Austria-Hungary</a:t>
            </a:r>
          </a:p>
          <a:p>
            <a:pPr marL="0" indent="0" eaLnBrk="1" hangingPunct="1">
              <a:buFontTx/>
              <a:buNone/>
              <a:defRPr/>
            </a:pPr>
            <a:r>
              <a:rPr lang="en-US" altLang="en-US" dirty="0"/>
              <a:t> </a:t>
            </a:r>
          </a:p>
          <a:p>
            <a:pPr marL="0" indent="0" eaLnBrk="1" hangingPunct="1">
              <a:buFontTx/>
              <a:buNone/>
              <a:defRPr/>
            </a:pPr>
            <a:endParaRPr lang="en-US" altLang="en-US" dirty="0"/>
          </a:p>
        </p:txBody>
      </p:sp>
      <p:pic>
        <p:nvPicPr>
          <p:cNvPr id="120835" name="Picture 2" descr="C:\Users\middldo\Desktop\imagesCA1ACPJ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447800"/>
            <a:ext cx="38893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Title 1"/>
          <p:cNvSpPr>
            <a:spLocks noGrp="1"/>
          </p:cNvSpPr>
          <p:nvPr>
            <p:ph type="title"/>
          </p:nvPr>
        </p:nvSpPr>
        <p:spPr/>
        <p:txBody>
          <a:bodyPr/>
          <a:lstStyle/>
          <a:p>
            <a:r>
              <a:rPr lang="en-US" altLang="en-US"/>
              <a:t>World War I Central Powers</a:t>
            </a:r>
          </a:p>
        </p:txBody>
      </p:sp>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826711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US" altLang="en-US"/>
              <a:t>Propaganda</a:t>
            </a:r>
          </a:p>
        </p:txBody>
      </p:sp>
      <p:sp>
        <p:nvSpPr>
          <p:cNvPr id="121859" name="Rectangle 3"/>
          <p:cNvSpPr>
            <a:spLocks noGrp="1" noChangeArrowheads="1"/>
          </p:cNvSpPr>
          <p:nvPr>
            <p:ph type="body" idx="1"/>
          </p:nvPr>
        </p:nvSpPr>
        <p:spPr>
          <a:xfrm>
            <a:off x="457200" y="1447800"/>
            <a:ext cx="8458200" cy="4678363"/>
          </a:xfrm>
        </p:spPr>
        <p:txBody>
          <a:bodyPr/>
          <a:lstStyle/>
          <a:p>
            <a:pPr marL="0" indent="0" eaLnBrk="1" hangingPunct="1">
              <a:buFontTx/>
              <a:buNone/>
            </a:pPr>
            <a:r>
              <a:rPr lang="en-US" altLang="en-US"/>
              <a:t>Britain claimed that the Germans destroyed cathedrals, libraries, and even hospitals. They accused the Germans of leveling towns and killing women and children. Some of these atrocity stories- distributed by the British later </a:t>
            </a:r>
          </a:p>
          <a:p>
            <a:pPr marL="0" indent="0" eaLnBrk="1" hangingPunct="1">
              <a:buFontTx/>
              <a:buNone/>
            </a:pPr>
            <a:r>
              <a:rPr lang="en-US" altLang="en-US"/>
              <a:t>proved to be false. But enough proved to be true. American sympathy</a:t>
            </a:r>
          </a:p>
          <a:p>
            <a:pPr marL="0" indent="0" eaLnBrk="1" hangingPunct="1">
              <a:buFontTx/>
              <a:buNone/>
            </a:pPr>
            <a:r>
              <a:rPr lang="en-US" altLang="en-US"/>
              <a:t>grew for the Allies.                                     </a:t>
            </a:r>
          </a:p>
        </p:txBody>
      </p:sp>
      <p:pic>
        <p:nvPicPr>
          <p:cNvPr id="121860" name="Picture 2" descr="C:\Users\middldo\Desktop\imagesCAR2IMU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4572000"/>
            <a:ext cx="4038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661983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r>
              <a:rPr lang="en-US" altLang="en-US"/>
              <a:t>Unrestricted Submarine Warfare</a:t>
            </a:r>
          </a:p>
        </p:txBody>
      </p:sp>
      <p:sp>
        <p:nvSpPr>
          <p:cNvPr id="115715" name="Rectangle 3"/>
          <p:cNvSpPr>
            <a:spLocks noGrp="1" noChangeArrowheads="1"/>
          </p:cNvSpPr>
          <p:nvPr>
            <p:ph type="body" idx="1"/>
          </p:nvPr>
        </p:nvSpPr>
        <p:spPr>
          <a:xfrm>
            <a:off x="457200" y="1371600"/>
            <a:ext cx="8458200" cy="4754563"/>
          </a:xfrm>
        </p:spPr>
        <p:txBody>
          <a:bodyPr/>
          <a:lstStyle/>
          <a:p>
            <a:pPr eaLnBrk="1" hangingPunct="1">
              <a:defRPr/>
            </a:pPr>
            <a:r>
              <a:rPr lang="en-US" altLang="en-US" dirty="0"/>
              <a:t>Type of warfare in which the Germans used U-boats to sink any ships heading to Great Britain that were believed to be carrying war contraband. </a:t>
            </a:r>
          </a:p>
          <a:p>
            <a:pPr eaLnBrk="1" hangingPunct="1">
              <a:defRPr/>
            </a:pPr>
            <a:r>
              <a:rPr lang="en-US" altLang="en-US" dirty="0"/>
              <a:t>Germany also stated that I</a:t>
            </a:r>
          </a:p>
          <a:p>
            <a:pPr marL="0" indent="0" eaLnBrk="1" hangingPunct="1">
              <a:buFontTx/>
              <a:buNone/>
              <a:defRPr/>
            </a:pPr>
            <a:r>
              <a:rPr lang="en-US" altLang="en-US" dirty="0"/>
              <a:t>it would not be possible to </a:t>
            </a:r>
          </a:p>
          <a:p>
            <a:pPr marL="0" indent="0" eaLnBrk="1" hangingPunct="1">
              <a:buFontTx/>
              <a:buNone/>
              <a:defRPr/>
            </a:pPr>
            <a:r>
              <a:rPr lang="en-US" altLang="en-US" dirty="0"/>
              <a:t>warn crews or passengers</a:t>
            </a:r>
          </a:p>
          <a:p>
            <a:pPr marL="0" indent="0" eaLnBrk="1" hangingPunct="1">
              <a:buFontTx/>
              <a:buNone/>
              <a:defRPr/>
            </a:pPr>
            <a:r>
              <a:rPr lang="en-US" altLang="en-US" dirty="0"/>
              <a:t>in advance of the attack.</a:t>
            </a:r>
          </a:p>
        </p:txBody>
      </p:sp>
      <p:pic>
        <p:nvPicPr>
          <p:cNvPr id="122884" name="Picture 2" descr="C:\Users\middldo\Desktop\uboa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3756025"/>
            <a:ext cx="3352800"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9457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a:t>Dred Scott v. Sanford, 1857</a:t>
            </a:r>
          </a:p>
        </p:txBody>
      </p:sp>
      <p:sp>
        <p:nvSpPr>
          <p:cNvPr id="13315" name="Rectangle 3"/>
          <p:cNvSpPr>
            <a:spLocks noGrp="1" noChangeArrowheads="1"/>
          </p:cNvSpPr>
          <p:nvPr>
            <p:ph type="body" idx="1"/>
          </p:nvPr>
        </p:nvSpPr>
        <p:spPr>
          <a:xfrm>
            <a:off x="457200" y="1600200"/>
            <a:ext cx="5715000" cy="4525963"/>
          </a:xfrm>
        </p:spPr>
        <p:txBody>
          <a:bodyPr/>
          <a:lstStyle/>
          <a:p>
            <a:pPr eaLnBrk="1" hangingPunct="1"/>
            <a:r>
              <a:rPr lang="en-US" altLang="en-US"/>
              <a:t>A Missouri slave sued for his freedom, claiming that his four year stay in free land had made him a free man. The U.S. Supreme Court decided he could not sue in federal court because he was property, not a citizen. </a:t>
            </a:r>
          </a:p>
        </p:txBody>
      </p:sp>
      <p:pic>
        <p:nvPicPr>
          <p:cNvPr id="13316" name="Picture 4" descr="scott_d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5700" y="1417638"/>
            <a:ext cx="2622550" cy="513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83844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altLang="en-US"/>
              <a:t>Lusitania </a:t>
            </a:r>
          </a:p>
        </p:txBody>
      </p:sp>
      <p:sp>
        <p:nvSpPr>
          <p:cNvPr id="116739" name="Rectangle 3"/>
          <p:cNvSpPr>
            <a:spLocks noGrp="1" noChangeArrowheads="1"/>
          </p:cNvSpPr>
          <p:nvPr>
            <p:ph type="body" idx="1"/>
          </p:nvPr>
        </p:nvSpPr>
        <p:spPr>
          <a:xfrm>
            <a:off x="457200" y="1143000"/>
            <a:ext cx="8534400" cy="4983163"/>
          </a:xfrm>
        </p:spPr>
        <p:txBody>
          <a:bodyPr/>
          <a:lstStyle/>
          <a:p>
            <a:pPr eaLnBrk="1" hangingPunct="1">
              <a:defRPr/>
            </a:pPr>
            <a:r>
              <a:rPr lang="en-US" altLang="en-US" dirty="0"/>
              <a:t>A British passenger ship that was sunk by a German U-boat off the coast of Ireland in May 1915 killing 1,198 people, including 128 Americans. The German’s defended their action on the grounds that the ship carried ammunitions </a:t>
            </a:r>
          </a:p>
          <a:p>
            <a:pPr marL="0" indent="0" eaLnBrk="1" hangingPunct="1">
              <a:buFontTx/>
              <a:buNone/>
              <a:defRPr/>
            </a:pPr>
            <a:r>
              <a:rPr lang="en-US" altLang="en-US" dirty="0"/>
              <a:t>   for the Allies.</a:t>
            </a:r>
          </a:p>
        </p:txBody>
      </p:sp>
      <p:pic>
        <p:nvPicPr>
          <p:cNvPr id="123908" name="Picture 2" descr="C:\Users\middldo\Desktop\lusitania_7_may_191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738563"/>
            <a:ext cx="489902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418311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US" altLang="en-US"/>
              <a:t>Zimmerman Note</a:t>
            </a:r>
          </a:p>
        </p:txBody>
      </p:sp>
      <p:sp>
        <p:nvSpPr>
          <p:cNvPr id="117763" name="Rectangle 3"/>
          <p:cNvSpPr>
            <a:spLocks noGrp="1" noChangeArrowheads="1"/>
          </p:cNvSpPr>
          <p:nvPr>
            <p:ph type="body" idx="1"/>
          </p:nvPr>
        </p:nvSpPr>
        <p:spPr/>
        <p:txBody>
          <a:bodyPr/>
          <a:lstStyle/>
          <a:p>
            <a:pPr eaLnBrk="1" hangingPunct="1">
              <a:defRPr/>
            </a:pPr>
            <a:r>
              <a:rPr lang="en-US" altLang="en-US" dirty="0"/>
              <a:t>A message sent in 1917 by the German foreign minister to the German ambassador in Mexico, proposing a German-Mexican alliance and promising to help Mexico regain Texas, </a:t>
            </a:r>
          </a:p>
          <a:p>
            <a:pPr marL="0" indent="0" eaLnBrk="1" hangingPunct="1">
              <a:buFontTx/>
              <a:buNone/>
              <a:defRPr/>
            </a:pPr>
            <a:r>
              <a:rPr lang="en-US" altLang="en-US" dirty="0"/>
              <a:t>   New Mexico, and Arizona if the</a:t>
            </a:r>
          </a:p>
          <a:p>
            <a:pPr marL="0" indent="0" eaLnBrk="1" hangingPunct="1">
              <a:buFontTx/>
              <a:buNone/>
              <a:defRPr/>
            </a:pPr>
            <a:r>
              <a:rPr lang="en-US" altLang="en-US" dirty="0"/>
              <a:t>   United States entered World War I. </a:t>
            </a:r>
          </a:p>
        </p:txBody>
      </p:sp>
      <p:pic>
        <p:nvPicPr>
          <p:cNvPr id="124932" name="Picture 2" descr="C:\Users\middldo\Desktop\imagesCAP5CH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3886200"/>
            <a:ext cx="215106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924766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r>
              <a:rPr lang="en-US" altLang="en-US"/>
              <a:t>Selective Service Act</a:t>
            </a:r>
          </a:p>
        </p:txBody>
      </p:sp>
      <p:sp>
        <p:nvSpPr>
          <p:cNvPr id="125955" name="Rectangle 3"/>
          <p:cNvSpPr>
            <a:spLocks noGrp="1" noChangeArrowheads="1"/>
          </p:cNvSpPr>
          <p:nvPr>
            <p:ph type="body" idx="1"/>
          </p:nvPr>
        </p:nvSpPr>
        <p:spPr>
          <a:xfrm>
            <a:off x="457200" y="1524000"/>
            <a:ext cx="8458200" cy="4602163"/>
          </a:xfrm>
        </p:spPr>
        <p:txBody>
          <a:bodyPr/>
          <a:lstStyle/>
          <a:p>
            <a:pPr eaLnBrk="1" hangingPunct="1"/>
            <a:r>
              <a:rPr lang="en-US" altLang="en-US"/>
              <a:t>A law, enacted in 1917, that required men to register for military service.</a:t>
            </a:r>
          </a:p>
        </p:txBody>
      </p:sp>
      <p:pic>
        <p:nvPicPr>
          <p:cNvPr id="125956" name="Picture 2" descr="C:\Users\middldo\Desktop\arthur_lee_davis_wwi_poster_to_registe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514600"/>
            <a:ext cx="3657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170253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altLang="en-US"/>
              <a:t>Eugene V. Debs</a:t>
            </a:r>
          </a:p>
        </p:txBody>
      </p:sp>
      <p:sp>
        <p:nvSpPr>
          <p:cNvPr id="126979" name="Rectangle 3"/>
          <p:cNvSpPr>
            <a:spLocks noGrp="1" noChangeArrowheads="1"/>
          </p:cNvSpPr>
          <p:nvPr>
            <p:ph type="body" idx="1"/>
          </p:nvPr>
        </p:nvSpPr>
        <p:spPr>
          <a:xfrm>
            <a:off x="457200" y="1371600"/>
            <a:ext cx="8458200" cy="4754563"/>
          </a:xfrm>
        </p:spPr>
        <p:txBody>
          <a:bodyPr/>
          <a:lstStyle/>
          <a:p>
            <a:pPr eaLnBrk="1" hangingPunct="1"/>
            <a:r>
              <a:rPr lang="en-US" altLang="en-US"/>
              <a:t>Debs repeatedly ran for president as a socialist, he was imprisoned after he gave a speech protesting WWI in violation of the Sedition Act. </a:t>
            </a:r>
          </a:p>
        </p:txBody>
      </p:sp>
      <p:pic>
        <p:nvPicPr>
          <p:cNvPr id="126980" name="Picture 4" descr="19201011_EugeneDebs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895600"/>
            <a:ext cx="4229100"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63760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altLang="en-US"/>
              <a:t>Great Migration </a:t>
            </a:r>
          </a:p>
        </p:txBody>
      </p:sp>
      <p:sp>
        <p:nvSpPr>
          <p:cNvPr id="117763" name="Rectangle 3"/>
          <p:cNvSpPr>
            <a:spLocks noGrp="1" noChangeArrowheads="1"/>
          </p:cNvSpPr>
          <p:nvPr>
            <p:ph type="body" idx="1"/>
          </p:nvPr>
        </p:nvSpPr>
        <p:spPr>
          <a:xfrm>
            <a:off x="457200" y="1447800"/>
            <a:ext cx="8515350" cy="5211763"/>
          </a:xfrm>
        </p:spPr>
        <p:txBody>
          <a:bodyPr/>
          <a:lstStyle/>
          <a:p>
            <a:pPr eaLnBrk="1" hangingPunct="1">
              <a:defRPr/>
            </a:pPr>
            <a:r>
              <a:rPr lang="en-US" altLang="en-US" dirty="0"/>
              <a:t>The large-scale movement of African-Americans from the South to Northern cities in the early 20</a:t>
            </a:r>
            <a:r>
              <a:rPr lang="en-US" altLang="en-US" baseline="30000" dirty="0"/>
              <a:t>th</a:t>
            </a:r>
            <a:r>
              <a:rPr lang="en-US" altLang="en-US" dirty="0"/>
              <a:t> century.</a:t>
            </a:r>
          </a:p>
          <a:p>
            <a:pPr eaLnBrk="1" hangingPunct="1">
              <a:defRPr/>
            </a:pPr>
            <a:r>
              <a:rPr lang="en-US" altLang="en-US" dirty="0"/>
              <a:t>They did this to escape the “Jim Crow” laws of the South.</a:t>
            </a:r>
          </a:p>
          <a:p>
            <a:pPr eaLnBrk="1" hangingPunct="1">
              <a:defRPr/>
            </a:pPr>
            <a:r>
              <a:rPr lang="en-US" altLang="en-US" dirty="0"/>
              <a:t>Good paying factory </a:t>
            </a:r>
          </a:p>
          <a:p>
            <a:pPr marL="0" indent="0" eaLnBrk="1" hangingPunct="1">
              <a:buFontTx/>
              <a:buNone/>
              <a:defRPr/>
            </a:pPr>
            <a:r>
              <a:rPr lang="en-US" altLang="en-US" dirty="0"/>
              <a:t>   jobs in the North with</a:t>
            </a:r>
          </a:p>
          <a:p>
            <a:pPr marL="0" indent="0" eaLnBrk="1" hangingPunct="1">
              <a:buFontTx/>
              <a:buNone/>
              <a:defRPr/>
            </a:pPr>
            <a:r>
              <a:rPr lang="en-US" altLang="en-US" dirty="0"/>
              <a:t>   less discrimination.</a:t>
            </a:r>
          </a:p>
        </p:txBody>
      </p:sp>
      <p:pic>
        <p:nvPicPr>
          <p:cNvPr id="128004" name="Picture 2" descr="C:\Users\middldo\Desktop\Great-Migrati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995738"/>
            <a:ext cx="4248150"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288698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r>
              <a:rPr lang="en-US" altLang="en-US"/>
              <a:t>Fourteen Points, 1918</a:t>
            </a:r>
          </a:p>
        </p:txBody>
      </p:sp>
      <p:sp>
        <p:nvSpPr>
          <p:cNvPr id="129027" name="Rectangle 3"/>
          <p:cNvSpPr>
            <a:spLocks noGrp="1" noChangeArrowheads="1"/>
          </p:cNvSpPr>
          <p:nvPr>
            <p:ph type="body" idx="1"/>
          </p:nvPr>
        </p:nvSpPr>
        <p:spPr/>
        <p:txBody>
          <a:bodyPr/>
          <a:lstStyle/>
          <a:p>
            <a:pPr eaLnBrk="1" hangingPunct="1"/>
            <a:r>
              <a:rPr lang="en-US" altLang="en-US"/>
              <a:t>Wilson's idea that he wanted included in the WWI peace treaty, including freedom of the seas and the League of Nations. </a:t>
            </a:r>
          </a:p>
        </p:txBody>
      </p:sp>
      <p:pic>
        <p:nvPicPr>
          <p:cNvPr id="129028" name="Picture 4" descr="250px-President_Woodrow_Wilson_portrait_December_2_1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23812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934193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r>
              <a:rPr lang="en-US" altLang="en-US"/>
              <a:t>League of Nations, 1919</a:t>
            </a:r>
          </a:p>
        </p:txBody>
      </p:sp>
      <p:sp>
        <p:nvSpPr>
          <p:cNvPr id="130051" name="Rectangle 3"/>
          <p:cNvSpPr>
            <a:spLocks noGrp="1" noChangeArrowheads="1"/>
          </p:cNvSpPr>
          <p:nvPr>
            <p:ph type="body" idx="1"/>
          </p:nvPr>
        </p:nvSpPr>
        <p:spPr/>
        <p:txBody>
          <a:bodyPr/>
          <a:lstStyle/>
          <a:p>
            <a:pPr eaLnBrk="1" hangingPunct="1"/>
            <a:r>
              <a:rPr lang="en-US" altLang="en-US"/>
              <a:t>Devised by President Wilson, it comprised of delegates from many countries, the U.S. did not join. It was designed to be run by a council of the five largest countries. It also included a provision for a world court. </a:t>
            </a:r>
          </a:p>
        </p:txBody>
      </p:sp>
      <p:pic>
        <p:nvPicPr>
          <p:cNvPr id="130052" name="Picture 4" descr="GL_OR_LeagueOfNations_Fi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4092575"/>
            <a:ext cx="358140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455021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altLang="en-US" sz="4000"/>
              <a:t>Treaty of Versailles</a:t>
            </a:r>
          </a:p>
        </p:txBody>
      </p:sp>
      <p:sp>
        <p:nvSpPr>
          <p:cNvPr id="131075" name="Rectangle 3"/>
          <p:cNvSpPr>
            <a:spLocks noGrp="1" noChangeArrowheads="1"/>
          </p:cNvSpPr>
          <p:nvPr>
            <p:ph type="body" idx="1"/>
          </p:nvPr>
        </p:nvSpPr>
        <p:spPr>
          <a:xfrm>
            <a:off x="457200" y="1600200"/>
            <a:ext cx="4800600" cy="4525963"/>
          </a:xfrm>
        </p:spPr>
        <p:txBody>
          <a:bodyPr/>
          <a:lstStyle/>
          <a:p>
            <a:pPr eaLnBrk="1" hangingPunct="1"/>
            <a:r>
              <a:rPr lang="en-US" altLang="en-US"/>
              <a:t>The 1919 treaty that ended World War I.</a:t>
            </a:r>
          </a:p>
          <a:p>
            <a:pPr eaLnBrk="1" hangingPunct="1"/>
            <a:r>
              <a:rPr lang="en-US" altLang="en-US"/>
              <a:t>It contained Article 231, the War Guilt Clause, that blamed the entire war on Germany.</a:t>
            </a:r>
          </a:p>
        </p:txBody>
      </p:sp>
      <p:pic>
        <p:nvPicPr>
          <p:cNvPr id="131076" name="Picture 4" descr="C:\Users\middldo\Desktop\242044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9588" y="1752600"/>
            <a:ext cx="3027362"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46464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r>
              <a:rPr lang="en-US" altLang="en-US"/>
              <a:t>Schenck v. U.S., 1919</a:t>
            </a:r>
          </a:p>
        </p:txBody>
      </p:sp>
      <p:sp>
        <p:nvSpPr>
          <p:cNvPr id="132099" name="Rectangle 3"/>
          <p:cNvSpPr>
            <a:spLocks noGrp="1" noChangeArrowheads="1"/>
          </p:cNvSpPr>
          <p:nvPr>
            <p:ph type="body" idx="1"/>
          </p:nvPr>
        </p:nvSpPr>
        <p:spPr>
          <a:xfrm>
            <a:off x="457200" y="1600200"/>
            <a:ext cx="6172200" cy="4525963"/>
          </a:xfrm>
        </p:spPr>
        <p:txBody>
          <a:bodyPr/>
          <a:lstStyle/>
          <a:p>
            <a:pPr eaLnBrk="1" hangingPunct="1"/>
            <a:r>
              <a:rPr lang="en-US" altLang="en-US"/>
              <a:t>United States Supreme Court decision concerning the question of whether the defendant possessed a First Amendment right to free speech against the draft during World War I. During wartime, utterances tolerable in peacetime can be punished. </a:t>
            </a:r>
          </a:p>
        </p:txBody>
      </p:sp>
      <p:pic>
        <p:nvPicPr>
          <p:cNvPr id="132100" name="Picture 4" descr="normanrockw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0" y="2057400"/>
            <a:ext cx="25717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271733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752600"/>
            <a:ext cx="7772400" cy="1362075"/>
          </a:xfrm>
        </p:spPr>
        <p:txBody>
          <a:bodyPr/>
          <a:lstStyle/>
          <a:p>
            <a:pPr>
              <a:defRPr/>
            </a:pPr>
            <a:r>
              <a:rPr lang="en-US" dirty="0"/>
              <a:t>The 1920’</a:t>
            </a:r>
            <a:r>
              <a:rPr lang="en-US" sz="2800" dirty="0"/>
              <a:t>s</a:t>
            </a:r>
            <a:r>
              <a:rPr lang="en-US" dirty="0"/>
              <a:t> &amp;</a:t>
            </a:r>
            <a:br>
              <a:rPr lang="en-US" dirty="0"/>
            </a:br>
            <a:r>
              <a:rPr lang="en-US" dirty="0"/>
              <a:t>1930’</a:t>
            </a:r>
            <a:r>
              <a:rPr lang="en-US" sz="2800" dirty="0"/>
              <a:t>s</a:t>
            </a:r>
          </a:p>
        </p:txBody>
      </p:sp>
      <p:sp>
        <p:nvSpPr>
          <p:cNvPr id="133123" name="Text Placeholder 4"/>
          <p:cNvSpPr>
            <a:spLocks noGrp="1"/>
          </p:cNvSpPr>
          <p:nvPr>
            <p:ph type="body" idx="1"/>
          </p:nvPr>
        </p:nvSpPr>
        <p:spPr>
          <a:xfrm>
            <a:off x="533400" y="228600"/>
            <a:ext cx="7772400" cy="1500188"/>
          </a:xfrm>
        </p:spPr>
        <p:txBody>
          <a:bodyPr/>
          <a:lstStyle/>
          <a:p>
            <a:r>
              <a:rPr lang="en-US" altLang="en-US"/>
              <a:t>U.S. History</a:t>
            </a:r>
          </a:p>
        </p:txBody>
      </p:sp>
      <p:sp>
        <p:nvSpPr>
          <p:cNvPr id="133124" name="Text Placeholder 4"/>
          <p:cNvSpPr txBox="1">
            <a:spLocks/>
          </p:cNvSpPr>
          <p:nvPr/>
        </p:nvSpPr>
        <p:spPr bwMode="auto">
          <a:xfrm>
            <a:off x="533400" y="3429000"/>
            <a:ext cx="82296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FontTx/>
              <a:buNone/>
            </a:pPr>
            <a:r>
              <a:rPr lang="en-US" altLang="en-US" sz="2400" b="1"/>
              <a:t>Analyze the effects of the changing social, political, and economic conditions of the Roaring Twenties and the Great Depression.</a:t>
            </a:r>
          </a:p>
          <a:p>
            <a:r>
              <a:rPr lang="en-US" altLang="en-US" sz="2000" b="1"/>
              <a:t>Describe the social and political changes that characterized America during the 1920s</a:t>
            </a:r>
          </a:p>
          <a:p>
            <a:r>
              <a:rPr lang="en-US" altLang="en-US" sz="2000" b="1"/>
              <a:t>Describe the causes and effects of the Great Depression &amp; The New Deal</a:t>
            </a:r>
          </a:p>
        </p:txBody>
      </p:sp>
      <p:pic>
        <p:nvPicPr>
          <p:cNvPr id="6"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8302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
          <p:cNvSpPr>
            <a:spLocks noGrp="1"/>
          </p:cNvSpPr>
          <p:nvPr>
            <p:ph type="title"/>
          </p:nvPr>
        </p:nvSpPr>
        <p:spPr/>
        <p:txBody>
          <a:bodyPr/>
          <a:lstStyle/>
          <a:p>
            <a:r>
              <a:rPr lang="en-US" altLang="en-US"/>
              <a:t>Resources of the North &amp; South</a:t>
            </a:r>
          </a:p>
        </p:txBody>
      </p:sp>
      <p:sp>
        <p:nvSpPr>
          <p:cNvPr id="14339" name="Content Placeholder 3"/>
          <p:cNvSpPr>
            <a:spLocks noGrp="1"/>
          </p:cNvSpPr>
          <p:nvPr>
            <p:ph idx="1"/>
          </p:nvPr>
        </p:nvSpPr>
        <p:spPr>
          <a:xfrm>
            <a:off x="457200" y="1600200"/>
            <a:ext cx="8153400" cy="4525963"/>
          </a:xfrm>
        </p:spPr>
        <p:txBody>
          <a:bodyPr/>
          <a:lstStyle/>
          <a:p>
            <a:pPr marL="0" indent="0">
              <a:buFontTx/>
              <a:buNone/>
            </a:pPr>
            <a:r>
              <a:rPr lang="en-US" altLang="en-US" u="sng"/>
              <a:t>The North</a:t>
            </a:r>
            <a:r>
              <a:rPr lang="en-US" altLang="en-US"/>
              <a:t>:</a:t>
            </a:r>
          </a:p>
          <a:p>
            <a:pPr marL="0" indent="0">
              <a:buFontTx/>
              <a:buNone/>
            </a:pPr>
            <a:r>
              <a:rPr lang="en-US" altLang="en-US"/>
              <a:t>Factories, Railroad tracks, Telegraph wires,</a:t>
            </a:r>
          </a:p>
          <a:p>
            <a:pPr marL="0" indent="0">
              <a:buFontTx/>
              <a:buNone/>
            </a:pPr>
            <a:r>
              <a:rPr lang="en-US" altLang="en-US"/>
              <a:t>Labor force.</a:t>
            </a:r>
          </a:p>
          <a:p>
            <a:pPr marL="0" indent="0">
              <a:buFontTx/>
              <a:buNone/>
            </a:pPr>
            <a:r>
              <a:rPr lang="en-US" altLang="en-US" u="sng"/>
              <a:t>The South</a:t>
            </a:r>
            <a:r>
              <a:rPr lang="en-US" altLang="en-US"/>
              <a:t>:</a:t>
            </a:r>
          </a:p>
          <a:p>
            <a:pPr marL="0" indent="0">
              <a:buFontTx/>
              <a:buNone/>
            </a:pPr>
            <a:r>
              <a:rPr lang="en-US" altLang="en-US"/>
              <a:t>Plantations, Slaves,</a:t>
            </a:r>
          </a:p>
          <a:p>
            <a:pPr marL="0" indent="0">
              <a:buFontTx/>
              <a:buNone/>
            </a:pPr>
            <a:r>
              <a:rPr lang="en-US" altLang="en-US"/>
              <a:t>Cotton, Rivers.</a:t>
            </a:r>
          </a:p>
        </p:txBody>
      </p:sp>
      <p:pic>
        <p:nvPicPr>
          <p:cNvPr id="14340" name="Picture 2" descr="C:\Users\middldo\Desktop\civil_war_resources.004-00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743200"/>
            <a:ext cx="5257800" cy="408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342284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Placeholder 1"/>
          <p:cNvSpPr>
            <a:spLocks noGrp="1"/>
          </p:cNvSpPr>
          <p:nvPr>
            <p:ph type="body" idx="1"/>
          </p:nvPr>
        </p:nvSpPr>
        <p:spPr/>
        <p:txBody>
          <a:bodyPr/>
          <a:lstStyle/>
          <a:p>
            <a:r>
              <a:rPr lang="en-US" altLang="en-US"/>
              <a:t>U.S. History</a:t>
            </a:r>
          </a:p>
        </p:txBody>
      </p:sp>
      <p:sp>
        <p:nvSpPr>
          <p:cNvPr id="2" name="Title 1"/>
          <p:cNvSpPr>
            <a:spLocks noGrp="1"/>
          </p:cNvSpPr>
          <p:nvPr>
            <p:ph type="title"/>
          </p:nvPr>
        </p:nvSpPr>
        <p:spPr/>
        <p:txBody>
          <a:bodyPr/>
          <a:lstStyle/>
          <a:p>
            <a:pPr>
              <a:defRPr/>
            </a:pPr>
            <a:r>
              <a:rPr lang="en-US" dirty="0"/>
              <a:t>The 1920’</a:t>
            </a:r>
            <a:r>
              <a:rPr lang="en-US" sz="2800" dirty="0"/>
              <a:t>s</a:t>
            </a:r>
            <a:endParaRPr lang="en-US" dirty="0"/>
          </a:p>
        </p:txBody>
      </p:sp>
      <p:pic>
        <p:nvPicPr>
          <p:cNvPr id="5"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521628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r>
              <a:rPr lang="en-US" altLang="en-US"/>
              <a:t>Russian Revolution, 1917</a:t>
            </a:r>
          </a:p>
        </p:txBody>
      </p:sp>
      <p:sp>
        <p:nvSpPr>
          <p:cNvPr id="135171" name="Rectangle 3"/>
          <p:cNvSpPr>
            <a:spLocks noGrp="1" noChangeArrowheads="1"/>
          </p:cNvSpPr>
          <p:nvPr>
            <p:ph type="body" idx="1"/>
          </p:nvPr>
        </p:nvSpPr>
        <p:spPr>
          <a:xfrm>
            <a:off x="457200" y="1600200"/>
            <a:ext cx="4876800" cy="4525963"/>
          </a:xfrm>
        </p:spPr>
        <p:txBody>
          <a:bodyPr/>
          <a:lstStyle/>
          <a:p>
            <a:pPr eaLnBrk="1" hangingPunct="1"/>
            <a:r>
              <a:rPr lang="en-US" altLang="en-US"/>
              <a:t>Instituted a Communist government lead by the Bolshevik party under Lenin. Lenin pulled Russia out of WWI. </a:t>
            </a:r>
          </a:p>
        </p:txBody>
      </p:sp>
      <p:pic>
        <p:nvPicPr>
          <p:cNvPr id="135172" name="Picture 4" descr="Soviet_Union,_Lenin_(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676400"/>
            <a:ext cx="2981325"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710491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en-US" altLang="en-US"/>
              <a:t>Communism &amp; Anarchism</a:t>
            </a:r>
          </a:p>
        </p:txBody>
      </p:sp>
      <p:sp>
        <p:nvSpPr>
          <p:cNvPr id="138243" name="Rectangle 3"/>
          <p:cNvSpPr>
            <a:spLocks noGrp="1" noChangeArrowheads="1"/>
          </p:cNvSpPr>
          <p:nvPr>
            <p:ph type="body" idx="1"/>
          </p:nvPr>
        </p:nvSpPr>
        <p:spPr>
          <a:xfrm>
            <a:off x="457200" y="1447800"/>
            <a:ext cx="8305800" cy="5029200"/>
          </a:xfrm>
        </p:spPr>
        <p:txBody>
          <a:bodyPr/>
          <a:lstStyle/>
          <a:p>
            <a:pPr eaLnBrk="1" hangingPunct="1">
              <a:defRPr/>
            </a:pPr>
            <a:r>
              <a:rPr lang="en-US" altLang="en-US" sz="2800" dirty="0"/>
              <a:t>Communism-A form of government characterized by a classless society in which the equal distribution of economic goods is achieved by revolutionary or dictatorial means. The one party state owns and controlled all of the factors of production.</a:t>
            </a:r>
          </a:p>
          <a:p>
            <a:pPr eaLnBrk="1" hangingPunct="1">
              <a:defRPr/>
            </a:pPr>
            <a:r>
              <a:rPr lang="en-US" altLang="en-US" sz="2800" dirty="0"/>
              <a:t>Anarchism- The theory that all forms of government interfere unjustly with individual liberty and should be replaced </a:t>
            </a:r>
          </a:p>
          <a:p>
            <a:pPr marL="0" indent="0" eaLnBrk="1" hangingPunct="1">
              <a:buFontTx/>
              <a:buNone/>
              <a:defRPr/>
            </a:pPr>
            <a:r>
              <a:rPr lang="en-US" altLang="en-US" sz="2800" dirty="0"/>
              <a:t>   by the voluntary association </a:t>
            </a:r>
          </a:p>
          <a:p>
            <a:pPr marL="0" indent="0" eaLnBrk="1" hangingPunct="1">
              <a:buFontTx/>
              <a:buNone/>
              <a:defRPr/>
            </a:pPr>
            <a:r>
              <a:rPr lang="en-US" altLang="en-US" sz="2800" dirty="0"/>
              <a:t>   of cooperative  groups.</a:t>
            </a:r>
          </a:p>
          <a:p>
            <a:pPr marL="0" indent="0" eaLnBrk="1" hangingPunct="1">
              <a:buFontTx/>
              <a:buNone/>
              <a:defRPr/>
            </a:pPr>
            <a:endParaRPr lang="en-US" altLang="en-US" sz="2800" dirty="0"/>
          </a:p>
        </p:txBody>
      </p:sp>
      <p:pic>
        <p:nvPicPr>
          <p:cNvPr id="136196" name="Picture 2" descr="C:\Users\middldo\Desktop\Anarchist_Communist_Flag_by_TapiocaDeath[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5105400"/>
            <a:ext cx="3505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949766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altLang="en-US"/>
              <a:t>Red Scare </a:t>
            </a:r>
          </a:p>
        </p:txBody>
      </p:sp>
      <p:sp>
        <p:nvSpPr>
          <p:cNvPr id="137219" name="Rectangle 3"/>
          <p:cNvSpPr>
            <a:spLocks noGrp="1" noChangeArrowheads="1"/>
          </p:cNvSpPr>
          <p:nvPr>
            <p:ph type="body" idx="1"/>
          </p:nvPr>
        </p:nvSpPr>
        <p:spPr>
          <a:xfrm>
            <a:off x="457200" y="1600200"/>
            <a:ext cx="5181600" cy="4525963"/>
          </a:xfrm>
        </p:spPr>
        <p:txBody>
          <a:bodyPr/>
          <a:lstStyle/>
          <a:p>
            <a:pPr eaLnBrk="1" hangingPunct="1"/>
            <a:r>
              <a:rPr lang="en-US" altLang="en-US"/>
              <a:t> The fear that communists were working to destroy the American way of life during the decade of the 1920’s.</a:t>
            </a:r>
          </a:p>
        </p:txBody>
      </p:sp>
      <p:pic>
        <p:nvPicPr>
          <p:cNvPr id="137220" name="Picture 2" descr="C:\Users\middldo\Desktop\images[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4350" y="4495800"/>
            <a:ext cx="34353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090704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pPr eaLnBrk="1" hangingPunct="1"/>
            <a:r>
              <a:rPr lang="en-US" altLang="en-US"/>
              <a:t>Palmer Raids</a:t>
            </a:r>
          </a:p>
        </p:txBody>
      </p:sp>
      <p:sp>
        <p:nvSpPr>
          <p:cNvPr id="138243" name="Rectangle 3"/>
          <p:cNvSpPr>
            <a:spLocks noGrp="1" noChangeArrowheads="1"/>
          </p:cNvSpPr>
          <p:nvPr>
            <p:ph type="body" idx="1"/>
          </p:nvPr>
        </p:nvSpPr>
        <p:spPr>
          <a:xfrm>
            <a:off x="457200" y="1600200"/>
            <a:ext cx="5181600" cy="4525963"/>
          </a:xfrm>
        </p:spPr>
        <p:txBody>
          <a:bodyPr/>
          <a:lstStyle/>
          <a:p>
            <a:pPr eaLnBrk="1" hangingPunct="1"/>
            <a:r>
              <a:rPr lang="en-US" altLang="en-US"/>
              <a:t>The series of raids in the early 1920’s initiated by U.S. Attorney General A. Mitchell Palmer, against suspected radicals and communists. </a:t>
            </a:r>
          </a:p>
        </p:txBody>
      </p:sp>
      <p:pic>
        <p:nvPicPr>
          <p:cNvPr id="138244" name="Picture 2" descr="C:\Users\middldo\Desktop\imagesCAW59O6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4675" y="4033838"/>
            <a:ext cx="3384550"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810797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eaLnBrk="1" hangingPunct="1"/>
            <a:r>
              <a:rPr lang="en-US" altLang="en-US"/>
              <a:t>Sacco and Vanzetti</a:t>
            </a:r>
          </a:p>
        </p:txBody>
      </p:sp>
      <p:sp>
        <p:nvSpPr>
          <p:cNvPr id="139267" name="Rectangle 3"/>
          <p:cNvSpPr>
            <a:spLocks noGrp="1" noChangeArrowheads="1"/>
          </p:cNvSpPr>
          <p:nvPr>
            <p:ph type="body" idx="1"/>
          </p:nvPr>
        </p:nvSpPr>
        <p:spPr>
          <a:xfrm>
            <a:off x="457200" y="1600200"/>
            <a:ext cx="5029200" cy="4525963"/>
          </a:xfrm>
        </p:spPr>
        <p:txBody>
          <a:bodyPr/>
          <a:lstStyle/>
          <a:p>
            <a:pPr eaLnBrk="1" hangingPunct="1"/>
            <a:r>
              <a:rPr lang="en-US" altLang="en-US" sz="2800"/>
              <a:t>Sacco and Vanzetti were Italian immigrants charged with murdering a guard and robbing a shoe factory. </a:t>
            </a:r>
          </a:p>
          <a:p>
            <a:pPr eaLnBrk="1" hangingPunct="1"/>
            <a:r>
              <a:rPr lang="en-US" altLang="en-US" sz="2800"/>
              <a:t>Convicted on circumstantial evidence, many believed they had been framed for the crime because of their anarchist and pro-union activities. </a:t>
            </a:r>
          </a:p>
        </p:txBody>
      </p:sp>
      <p:pic>
        <p:nvPicPr>
          <p:cNvPr id="139268" name="Picture 4" descr="sacco%20vanzett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2057400"/>
            <a:ext cx="3400425"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665667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altLang="en-US"/>
              <a:t>Lost Generation</a:t>
            </a:r>
          </a:p>
        </p:txBody>
      </p:sp>
      <p:sp>
        <p:nvSpPr>
          <p:cNvPr id="139267" name="Rectangle 3"/>
          <p:cNvSpPr>
            <a:spLocks noGrp="1" noChangeArrowheads="1"/>
          </p:cNvSpPr>
          <p:nvPr>
            <p:ph type="body" idx="1"/>
          </p:nvPr>
        </p:nvSpPr>
        <p:spPr/>
        <p:txBody>
          <a:bodyPr/>
          <a:lstStyle/>
          <a:p>
            <a:pPr eaLnBrk="1" hangingPunct="1">
              <a:defRPr/>
            </a:pPr>
            <a:r>
              <a:rPr lang="en-US" altLang="en-US" dirty="0"/>
              <a:t>Writer Gertrude Stein told Hemingway, "You are all a lost generation," referring to the many restless young writers who gathered in Paris after WW I. </a:t>
            </a:r>
          </a:p>
          <a:p>
            <a:pPr marL="0" indent="0" eaLnBrk="1" hangingPunct="1">
              <a:buFontTx/>
              <a:buNone/>
              <a:defRPr/>
            </a:pPr>
            <a:r>
              <a:rPr lang="en-US" altLang="en-US" dirty="0"/>
              <a:t>   They thought the U.S. was </a:t>
            </a:r>
          </a:p>
          <a:p>
            <a:pPr marL="0" indent="0" eaLnBrk="1" hangingPunct="1">
              <a:buFontTx/>
              <a:buNone/>
              <a:defRPr/>
            </a:pPr>
            <a:r>
              <a:rPr lang="en-US" altLang="en-US" dirty="0"/>
              <a:t>   materialistic and they </a:t>
            </a:r>
          </a:p>
          <a:p>
            <a:pPr marL="0" indent="0" eaLnBrk="1" hangingPunct="1">
              <a:buFontTx/>
              <a:buNone/>
              <a:defRPr/>
            </a:pPr>
            <a:r>
              <a:rPr lang="en-US" altLang="en-US" dirty="0"/>
              <a:t>   criticized conformity. </a:t>
            </a:r>
          </a:p>
        </p:txBody>
      </p:sp>
      <p:pic>
        <p:nvPicPr>
          <p:cNvPr id="140292" name="Picture 4" descr="C:\Users\middldo\Desktop\eiffel-tower-paris-france-2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7288" y="3030538"/>
            <a:ext cx="2901950"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710407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pPr eaLnBrk="1" hangingPunct="1"/>
            <a:r>
              <a:rPr lang="en-US" altLang="en-US" sz="4000"/>
              <a:t>1920’s Immigration Quotas</a:t>
            </a:r>
          </a:p>
        </p:txBody>
      </p:sp>
      <p:sp>
        <p:nvSpPr>
          <p:cNvPr id="141315" name="Rectangle 3"/>
          <p:cNvSpPr>
            <a:spLocks noGrp="1" noChangeArrowheads="1"/>
          </p:cNvSpPr>
          <p:nvPr>
            <p:ph type="body" idx="1"/>
          </p:nvPr>
        </p:nvSpPr>
        <p:spPr>
          <a:xfrm>
            <a:off x="304800" y="1611313"/>
            <a:ext cx="5562600" cy="4876800"/>
          </a:xfrm>
        </p:spPr>
        <p:txBody>
          <a:bodyPr>
            <a:normAutofit/>
          </a:bodyPr>
          <a:lstStyle/>
          <a:p>
            <a:pPr eaLnBrk="1" hangingPunct="1"/>
            <a:r>
              <a:rPr lang="en-US" altLang="en-US" dirty="0"/>
              <a:t>Quotas limiting the number of immigrants were pushed by Americans because of World War I, the Russian Revolution, and the Red Scare. Nativism led to the passage of the Emergency Quota Act of 1921 and the National Origins Act of  1924.</a:t>
            </a:r>
          </a:p>
        </p:txBody>
      </p:sp>
      <p:pic>
        <p:nvPicPr>
          <p:cNvPr id="141316" name="Picture 2" descr="C:\Users\middldo\Desktop\imagesCAH43Q8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2133600"/>
            <a:ext cx="2722563" cy="383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473720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3"/>
          <p:cNvSpPr>
            <a:spLocks noGrp="1" noChangeArrowheads="1"/>
          </p:cNvSpPr>
          <p:nvPr>
            <p:ph type="body" idx="1"/>
          </p:nvPr>
        </p:nvSpPr>
        <p:spPr>
          <a:xfrm>
            <a:off x="457200" y="1546225"/>
            <a:ext cx="8382000" cy="4854575"/>
          </a:xfrm>
        </p:spPr>
        <p:txBody>
          <a:bodyPr>
            <a:normAutofit lnSpcReduction="10000"/>
          </a:bodyPr>
          <a:lstStyle/>
          <a:p>
            <a:pPr eaLnBrk="1" hangingPunct="1">
              <a:defRPr/>
            </a:pPr>
            <a:r>
              <a:rPr lang="en-US" altLang="en-US" dirty="0"/>
              <a:t>This law enacted in 1924 set up a formula for establishing immigration quotas in the U.S.: The number of immigrants of a given nationality each year could not exceed 2% of the number of </a:t>
            </a:r>
          </a:p>
          <a:p>
            <a:pPr marL="0" indent="0" eaLnBrk="1" hangingPunct="1">
              <a:buFontTx/>
              <a:buNone/>
              <a:defRPr/>
            </a:pPr>
            <a:r>
              <a:rPr lang="en-US" altLang="en-US" dirty="0"/>
              <a:t>   people of that </a:t>
            </a:r>
          </a:p>
          <a:p>
            <a:pPr marL="0" indent="0" eaLnBrk="1" hangingPunct="1">
              <a:buFontTx/>
              <a:buNone/>
              <a:defRPr/>
            </a:pPr>
            <a:r>
              <a:rPr lang="en-US" altLang="en-US" dirty="0"/>
              <a:t>   nationality living in</a:t>
            </a:r>
          </a:p>
          <a:p>
            <a:pPr marL="0" indent="0" eaLnBrk="1" hangingPunct="1">
              <a:buFontTx/>
              <a:buNone/>
              <a:defRPr/>
            </a:pPr>
            <a:r>
              <a:rPr lang="en-US" altLang="en-US" dirty="0"/>
              <a:t>   the U.S. in 1890.</a:t>
            </a:r>
          </a:p>
          <a:p>
            <a:pPr marL="0" indent="0" eaLnBrk="1" hangingPunct="1">
              <a:buFontTx/>
              <a:buNone/>
              <a:defRPr/>
            </a:pPr>
            <a:r>
              <a:rPr lang="en-US" altLang="en-US" dirty="0"/>
              <a:t>    </a:t>
            </a:r>
          </a:p>
        </p:txBody>
      </p:sp>
      <p:sp>
        <p:nvSpPr>
          <p:cNvPr id="142339" name="Title 1"/>
          <p:cNvSpPr>
            <a:spLocks noGrp="1"/>
          </p:cNvSpPr>
          <p:nvPr>
            <p:ph type="title"/>
          </p:nvPr>
        </p:nvSpPr>
        <p:spPr/>
        <p:txBody>
          <a:bodyPr/>
          <a:lstStyle/>
          <a:p>
            <a:r>
              <a:rPr lang="en-US" altLang="en-US"/>
              <a:t>National Origins Act 1924</a:t>
            </a:r>
          </a:p>
        </p:txBody>
      </p:sp>
      <p:pic>
        <p:nvPicPr>
          <p:cNvPr id="142340" name="Picture 2" descr="C:\Users\middldo\Desktop\CalvinCoolidgeimmigration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810000"/>
            <a:ext cx="4292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042344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3"/>
          <p:cNvSpPr>
            <a:spLocks noGrp="1" noChangeArrowheads="1"/>
          </p:cNvSpPr>
          <p:nvPr>
            <p:ph type="body" idx="1"/>
          </p:nvPr>
        </p:nvSpPr>
        <p:spPr/>
        <p:txBody>
          <a:bodyPr/>
          <a:lstStyle/>
          <a:p>
            <a:pPr eaLnBrk="1" hangingPunct="1">
              <a:defRPr/>
            </a:pPr>
            <a:r>
              <a:rPr lang="en-US" altLang="en-US" dirty="0"/>
              <a:t>Groups that were excluded included:</a:t>
            </a:r>
          </a:p>
          <a:p>
            <a:pPr marL="514350" indent="-514350" eaLnBrk="1" hangingPunct="1">
              <a:buFontTx/>
              <a:buAutoNum type="arabicPeriod"/>
              <a:defRPr/>
            </a:pPr>
            <a:r>
              <a:rPr lang="en-US" altLang="en-US" dirty="0"/>
              <a:t>Southern &amp; Eastern Europeans</a:t>
            </a:r>
          </a:p>
          <a:p>
            <a:pPr marL="0" indent="0" eaLnBrk="1" hangingPunct="1">
              <a:buFontTx/>
              <a:buNone/>
              <a:defRPr/>
            </a:pPr>
            <a:r>
              <a:rPr lang="en-US" altLang="en-US" dirty="0"/>
              <a:t>     (Italy, Russia, Yugoslavia, Hungary..)</a:t>
            </a:r>
          </a:p>
          <a:p>
            <a:pPr marL="0" indent="0" eaLnBrk="1" hangingPunct="1">
              <a:buFontTx/>
              <a:buNone/>
              <a:defRPr/>
            </a:pPr>
            <a:r>
              <a:rPr lang="en-US" altLang="en-US" dirty="0"/>
              <a:t>2. Jews and Catholics</a:t>
            </a:r>
          </a:p>
          <a:p>
            <a:pPr marL="0" indent="0" eaLnBrk="1" hangingPunct="1">
              <a:buFontTx/>
              <a:buNone/>
              <a:defRPr/>
            </a:pPr>
            <a:r>
              <a:rPr lang="en-US" altLang="en-US" dirty="0"/>
              <a:t>3. Japanese</a:t>
            </a:r>
          </a:p>
          <a:p>
            <a:pPr eaLnBrk="1" hangingPunct="1">
              <a:defRPr/>
            </a:pPr>
            <a:endParaRPr lang="en-US" altLang="en-US" dirty="0"/>
          </a:p>
        </p:txBody>
      </p:sp>
      <p:sp>
        <p:nvSpPr>
          <p:cNvPr id="143363" name="Title 1"/>
          <p:cNvSpPr>
            <a:spLocks noGrp="1"/>
          </p:cNvSpPr>
          <p:nvPr>
            <p:ph type="title"/>
          </p:nvPr>
        </p:nvSpPr>
        <p:spPr/>
        <p:txBody>
          <a:bodyPr/>
          <a:lstStyle/>
          <a:p>
            <a:r>
              <a:rPr lang="en-US" altLang="en-US"/>
              <a:t>1920’s Immigration</a:t>
            </a:r>
          </a:p>
        </p:txBody>
      </p:sp>
      <p:pic>
        <p:nvPicPr>
          <p:cNvPr id="143364" name="Picture 2" descr="C:\Users\middldo\Desktop\1920s-immigration-newspapers_55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0988" y="3886200"/>
            <a:ext cx="3770312"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027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a:t>Causes of Secession, 1860</a:t>
            </a:r>
          </a:p>
        </p:txBody>
      </p:sp>
      <p:sp>
        <p:nvSpPr>
          <p:cNvPr id="15363" name="Rectangle 3"/>
          <p:cNvSpPr>
            <a:spLocks noGrp="1" noChangeArrowheads="1"/>
          </p:cNvSpPr>
          <p:nvPr>
            <p:ph type="body" idx="1"/>
          </p:nvPr>
        </p:nvSpPr>
        <p:spPr/>
        <p:txBody>
          <a:bodyPr/>
          <a:lstStyle/>
          <a:p>
            <a:pPr eaLnBrk="1" hangingPunct="1"/>
            <a:r>
              <a:rPr lang="en-US" altLang="en-US"/>
              <a:t>After Lincoln was elected, seven Southern states seceded. They cited as their reason for seceding the election of a President “whose opinions and purposes are hostile to slavery.”</a:t>
            </a:r>
          </a:p>
        </p:txBody>
      </p:sp>
      <p:pic>
        <p:nvPicPr>
          <p:cNvPr id="15364" name="Picture 4" descr="us_secession_18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676650"/>
            <a:ext cx="746760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63349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533400" y="228600"/>
            <a:ext cx="8229600" cy="1143000"/>
          </a:xfrm>
        </p:spPr>
        <p:txBody>
          <a:bodyPr/>
          <a:lstStyle/>
          <a:p>
            <a:pPr eaLnBrk="1" hangingPunct="1"/>
            <a:r>
              <a:rPr lang="en-US" altLang="en-US"/>
              <a:t>Ku Klux Klan</a:t>
            </a:r>
          </a:p>
        </p:txBody>
      </p:sp>
      <p:sp>
        <p:nvSpPr>
          <p:cNvPr id="156675" name="Rectangle 3"/>
          <p:cNvSpPr>
            <a:spLocks noGrp="1" noChangeArrowheads="1"/>
          </p:cNvSpPr>
          <p:nvPr>
            <p:ph type="body" idx="1"/>
          </p:nvPr>
        </p:nvSpPr>
        <p:spPr>
          <a:xfrm>
            <a:off x="457200" y="1447800"/>
            <a:ext cx="8382000" cy="4678363"/>
          </a:xfrm>
        </p:spPr>
        <p:txBody>
          <a:bodyPr/>
          <a:lstStyle/>
          <a:p>
            <a:pPr eaLnBrk="1" hangingPunct="1">
              <a:defRPr/>
            </a:pPr>
            <a:r>
              <a:rPr lang="en-US" altLang="en-US" dirty="0"/>
              <a:t>A secret organization that used terrorist tactics in an attempt to restore white supremacy in Southern states after the Civil War. This group promoted hatred and discrimination against </a:t>
            </a:r>
          </a:p>
          <a:p>
            <a:pPr marL="0" indent="0" eaLnBrk="1" hangingPunct="1">
              <a:buFontTx/>
              <a:buNone/>
              <a:defRPr/>
            </a:pPr>
            <a:r>
              <a:rPr lang="en-US" altLang="en-US" dirty="0"/>
              <a:t>    specific ethnic and </a:t>
            </a:r>
          </a:p>
          <a:p>
            <a:pPr marL="0" indent="0" eaLnBrk="1" hangingPunct="1">
              <a:buFontTx/>
              <a:buNone/>
              <a:defRPr/>
            </a:pPr>
            <a:r>
              <a:rPr lang="en-US" altLang="en-US" dirty="0"/>
              <a:t>   religious groups.</a:t>
            </a:r>
          </a:p>
        </p:txBody>
      </p:sp>
      <p:pic>
        <p:nvPicPr>
          <p:cNvPr id="144388" name="Picture 4" descr="C:\Users\middldo\Desktop\kkk_192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0163" y="3719513"/>
            <a:ext cx="4033837"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229935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eaLnBrk="1" hangingPunct="1"/>
            <a:r>
              <a:rPr lang="en-US" altLang="en-US"/>
              <a:t>Impact of Mass Media</a:t>
            </a:r>
          </a:p>
        </p:txBody>
      </p:sp>
      <p:sp>
        <p:nvSpPr>
          <p:cNvPr id="145411" name="Rectangle 3"/>
          <p:cNvSpPr>
            <a:spLocks noGrp="1" noChangeArrowheads="1"/>
          </p:cNvSpPr>
          <p:nvPr>
            <p:ph type="body" idx="1"/>
          </p:nvPr>
        </p:nvSpPr>
        <p:spPr/>
        <p:txBody>
          <a:bodyPr/>
          <a:lstStyle/>
          <a:p>
            <a:pPr eaLnBrk="1" hangingPunct="1"/>
            <a:r>
              <a:rPr lang="en-US" altLang="en-US"/>
              <a:t>Radio</a:t>
            </a:r>
          </a:p>
          <a:p>
            <a:pPr eaLnBrk="1" hangingPunct="1"/>
            <a:r>
              <a:rPr lang="en-US" altLang="en-US"/>
              <a:t>Marketing</a:t>
            </a:r>
          </a:p>
          <a:p>
            <a:pPr eaLnBrk="1" hangingPunct="1"/>
            <a:r>
              <a:rPr lang="en-US" altLang="en-US"/>
              <a:t>Advertising</a:t>
            </a:r>
          </a:p>
          <a:p>
            <a:pPr eaLnBrk="1" hangingPunct="1"/>
            <a:r>
              <a:rPr lang="en-US" altLang="en-US"/>
              <a:t>Jazz</a:t>
            </a:r>
          </a:p>
          <a:p>
            <a:pPr eaLnBrk="1" hangingPunct="1"/>
            <a:r>
              <a:rPr lang="en-US" altLang="en-US"/>
              <a:t>Silent &amp; “talkie” films</a:t>
            </a:r>
          </a:p>
          <a:p>
            <a:pPr eaLnBrk="1" hangingPunct="1"/>
            <a:r>
              <a:rPr lang="en-US" altLang="en-US"/>
              <a:t>“The Jazz Singer”</a:t>
            </a:r>
          </a:p>
          <a:p>
            <a:pPr eaLnBrk="1" hangingPunct="1"/>
            <a:r>
              <a:rPr lang="en-US" altLang="en-US"/>
              <a:t>“Fireside Chats”</a:t>
            </a:r>
          </a:p>
        </p:txBody>
      </p:sp>
      <p:pic>
        <p:nvPicPr>
          <p:cNvPr id="145412" name="Picture 4" descr="election_medi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295400"/>
            <a:ext cx="411480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326287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3"/>
          <p:cNvSpPr>
            <a:spLocks noGrp="1" noChangeArrowheads="1"/>
          </p:cNvSpPr>
          <p:nvPr>
            <p:ph type="body" idx="1"/>
          </p:nvPr>
        </p:nvSpPr>
        <p:spPr/>
        <p:txBody>
          <a:bodyPr/>
          <a:lstStyle/>
          <a:p>
            <a:pPr eaLnBrk="1" hangingPunct="1">
              <a:defRPr/>
            </a:pPr>
            <a:r>
              <a:rPr lang="en-US" altLang="en-US" dirty="0"/>
              <a:t>RADIO- This was the most powerful communication medium to emerge in the 1920’s. American’s listened to music, news, sports, westerns, dramas, and soap operas. They also heard </a:t>
            </a:r>
          </a:p>
          <a:p>
            <a:pPr marL="0" indent="0" eaLnBrk="1" hangingPunct="1">
              <a:buFontTx/>
              <a:buNone/>
              <a:defRPr/>
            </a:pPr>
            <a:r>
              <a:rPr lang="en-US" altLang="en-US" dirty="0"/>
              <a:t>   commercials for a wide </a:t>
            </a:r>
          </a:p>
          <a:p>
            <a:pPr marL="0" indent="0" eaLnBrk="1" hangingPunct="1">
              <a:buFontTx/>
              <a:buNone/>
              <a:defRPr/>
            </a:pPr>
            <a:r>
              <a:rPr lang="en-US" altLang="en-US" dirty="0"/>
              <a:t>   variety of consumer products.</a:t>
            </a:r>
          </a:p>
        </p:txBody>
      </p:sp>
      <p:sp>
        <p:nvSpPr>
          <p:cNvPr id="146435" name="Title 1"/>
          <p:cNvSpPr>
            <a:spLocks noGrp="1"/>
          </p:cNvSpPr>
          <p:nvPr>
            <p:ph type="title"/>
          </p:nvPr>
        </p:nvSpPr>
        <p:spPr/>
        <p:txBody>
          <a:bodyPr>
            <a:normAutofit fontScale="90000"/>
          </a:bodyPr>
          <a:lstStyle/>
          <a:p>
            <a:r>
              <a:rPr lang="en-US" altLang="en-US"/>
              <a:t>1920’s Innovation-</a:t>
            </a:r>
            <a:br>
              <a:rPr lang="en-US" altLang="en-US"/>
            </a:br>
            <a:r>
              <a:rPr lang="en-US" altLang="en-US"/>
              <a:t>New Consumer Goods</a:t>
            </a:r>
          </a:p>
        </p:txBody>
      </p:sp>
      <p:pic>
        <p:nvPicPr>
          <p:cNvPr id="146436" name="Picture 2" descr="C:\Users\middldo\Desktop\radios.ju[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5538" y="3810000"/>
            <a:ext cx="29749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312187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3"/>
          <p:cNvSpPr>
            <a:spLocks noGrp="1" noChangeArrowheads="1"/>
          </p:cNvSpPr>
          <p:nvPr>
            <p:ph type="body" idx="1"/>
          </p:nvPr>
        </p:nvSpPr>
        <p:spPr>
          <a:xfrm>
            <a:off x="457200" y="1600200"/>
            <a:ext cx="8229600" cy="4876800"/>
          </a:xfrm>
        </p:spPr>
        <p:txBody>
          <a:bodyPr/>
          <a:lstStyle/>
          <a:p>
            <a:pPr eaLnBrk="1" hangingPunct="1">
              <a:defRPr/>
            </a:pPr>
            <a:r>
              <a:rPr lang="en-US" altLang="en-US" dirty="0"/>
              <a:t>AUTOMOBILE-The automobile literally changed the American landscape in the 1920’s. It led to paved roads, gasoline stations, repair shops, public garages, motels, shopping centers,</a:t>
            </a:r>
          </a:p>
          <a:p>
            <a:pPr marL="0" indent="0" eaLnBrk="1" hangingPunct="1">
              <a:buFontTx/>
              <a:buNone/>
              <a:defRPr/>
            </a:pPr>
            <a:r>
              <a:rPr lang="en-US" altLang="en-US" dirty="0"/>
              <a:t>   car dealerships, and traffic</a:t>
            </a:r>
          </a:p>
          <a:p>
            <a:pPr marL="0" indent="0" eaLnBrk="1" hangingPunct="1">
              <a:buFontTx/>
              <a:buNone/>
              <a:defRPr/>
            </a:pPr>
            <a:r>
              <a:rPr lang="en-US" altLang="en-US" dirty="0"/>
              <a:t>   signals. It created drive-ins,</a:t>
            </a:r>
          </a:p>
          <a:p>
            <a:pPr marL="0" indent="0" eaLnBrk="1" hangingPunct="1">
              <a:buFontTx/>
              <a:buNone/>
              <a:defRPr/>
            </a:pPr>
            <a:r>
              <a:rPr lang="en-US" altLang="en-US" dirty="0"/>
              <a:t>   family vacations, &amp; urban</a:t>
            </a:r>
          </a:p>
          <a:p>
            <a:pPr marL="0" indent="0" eaLnBrk="1" hangingPunct="1">
              <a:buFontTx/>
              <a:buNone/>
              <a:defRPr/>
            </a:pPr>
            <a:r>
              <a:rPr lang="en-US" altLang="en-US" dirty="0"/>
              <a:t>      sprawl.</a:t>
            </a:r>
          </a:p>
        </p:txBody>
      </p:sp>
      <p:sp>
        <p:nvSpPr>
          <p:cNvPr id="147459" name="Title 1"/>
          <p:cNvSpPr>
            <a:spLocks noGrp="1"/>
          </p:cNvSpPr>
          <p:nvPr>
            <p:ph type="title"/>
          </p:nvPr>
        </p:nvSpPr>
        <p:spPr/>
        <p:txBody>
          <a:bodyPr>
            <a:normAutofit fontScale="90000"/>
          </a:bodyPr>
          <a:lstStyle/>
          <a:p>
            <a:r>
              <a:rPr lang="en-US" altLang="en-US"/>
              <a:t>1920’s Innovation-</a:t>
            </a:r>
            <a:br>
              <a:rPr lang="en-US" altLang="en-US"/>
            </a:br>
            <a:r>
              <a:rPr lang="en-US" altLang="en-US"/>
              <a:t>New Consumer Goods</a:t>
            </a:r>
          </a:p>
        </p:txBody>
      </p:sp>
      <p:pic>
        <p:nvPicPr>
          <p:cNvPr id="147460" name="Picture 2" descr="C:\Users\middldo\Desktop\model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606800"/>
            <a:ext cx="32766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374035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3"/>
          <p:cNvSpPr>
            <a:spLocks noGrp="1" noChangeArrowheads="1"/>
          </p:cNvSpPr>
          <p:nvPr>
            <p:ph type="body" idx="1"/>
          </p:nvPr>
        </p:nvSpPr>
        <p:spPr>
          <a:xfrm>
            <a:off x="228600" y="1600200"/>
            <a:ext cx="8382000" cy="5029200"/>
          </a:xfrm>
        </p:spPr>
        <p:txBody>
          <a:bodyPr/>
          <a:lstStyle/>
          <a:p>
            <a:pPr eaLnBrk="1" hangingPunct="1">
              <a:defRPr/>
            </a:pPr>
            <a:r>
              <a:rPr lang="en-US" altLang="en-US" dirty="0"/>
              <a:t>ELECTRIC APPLIANCES- The 1920’s saw an enormous increase in the number and kinds of goods available. Many small electric appliances such as</a:t>
            </a:r>
          </a:p>
          <a:p>
            <a:pPr marL="0" indent="0" eaLnBrk="1" hangingPunct="1">
              <a:buFontTx/>
              <a:buNone/>
              <a:defRPr/>
            </a:pPr>
            <a:r>
              <a:rPr lang="en-US" altLang="en-US" dirty="0"/>
              <a:t>   vacuum cleaners, refrigerators,</a:t>
            </a:r>
          </a:p>
          <a:p>
            <a:pPr marL="0" indent="0" eaLnBrk="1" hangingPunct="1">
              <a:buFontTx/>
              <a:buNone/>
              <a:defRPr/>
            </a:pPr>
            <a:r>
              <a:rPr lang="en-US" altLang="en-US" dirty="0"/>
              <a:t>   and toasters flooded the market.</a:t>
            </a:r>
          </a:p>
          <a:p>
            <a:pPr marL="0" indent="0" eaLnBrk="1" hangingPunct="1">
              <a:buFontTx/>
              <a:buNone/>
              <a:defRPr/>
            </a:pPr>
            <a:r>
              <a:rPr lang="en-US" altLang="en-US" dirty="0"/>
              <a:t>   It made the lives of housewives</a:t>
            </a:r>
          </a:p>
          <a:p>
            <a:pPr marL="0" indent="0" eaLnBrk="1" hangingPunct="1">
              <a:buFontTx/>
              <a:buNone/>
              <a:defRPr/>
            </a:pPr>
            <a:r>
              <a:rPr lang="en-US" altLang="en-US" dirty="0"/>
              <a:t>   easier, &amp; freed them to do more</a:t>
            </a:r>
          </a:p>
          <a:p>
            <a:pPr marL="0" indent="0" eaLnBrk="1" hangingPunct="1">
              <a:buFontTx/>
              <a:buNone/>
              <a:defRPr/>
            </a:pPr>
            <a:r>
              <a:rPr lang="en-US" altLang="en-US" dirty="0"/>
              <a:t>    community &amp; leisure activities.</a:t>
            </a:r>
          </a:p>
        </p:txBody>
      </p:sp>
      <p:sp>
        <p:nvSpPr>
          <p:cNvPr id="148483" name="Title 1"/>
          <p:cNvSpPr>
            <a:spLocks noGrp="1"/>
          </p:cNvSpPr>
          <p:nvPr>
            <p:ph type="title"/>
          </p:nvPr>
        </p:nvSpPr>
        <p:spPr/>
        <p:txBody>
          <a:bodyPr>
            <a:normAutofit fontScale="90000"/>
          </a:bodyPr>
          <a:lstStyle/>
          <a:p>
            <a:r>
              <a:rPr lang="en-US" altLang="en-US"/>
              <a:t>1920’s Innovation-</a:t>
            </a:r>
            <a:br>
              <a:rPr lang="en-US" altLang="en-US"/>
            </a:br>
            <a:r>
              <a:rPr lang="en-US" altLang="en-US"/>
              <a:t>New Consumer Goods</a:t>
            </a:r>
          </a:p>
        </p:txBody>
      </p:sp>
      <p:pic>
        <p:nvPicPr>
          <p:cNvPr id="148484" name="Picture 2" descr="C:\Users\middldo\Desktop\homete1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3050" y="3352800"/>
            <a:ext cx="25209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019366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altLang="en-US"/>
              <a:t>New Marketing Techniques</a:t>
            </a:r>
          </a:p>
        </p:txBody>
      </p:sp>
      <p:sp>
        <p:nvSpPr>
          <p:cNvPr id="149507" name="Rectangle 3"/>
          <p:cNvSpPr>
            <a:spLocks noGrp="1" noChangeArrowheads="1"/>
          </p:cNvSpPr>
          <p:nvPr>
            <p:ph type="body" idx="1"/>
          </p:nvPr>
        </p:nvSpPr>
        <p:spPr/>
        <p:txBody>
          <a:bodyPr/>
          <a:lstStyle/>
          <a:p>
            <a:pPr eaLnBrk="1" hangingPunct="1"/>
            <a:r>
              <a:rPr lang="en-US" altLang="en-US"/>
              <a:t>Advertising</a:t>
            </a:r>
          </a:p>
          <a:p>
            <a:pPr eaLnBrk="1" hangingPunct="1"/>
            <a:r>
              <a:rPr lang="en-US" altLang="en-US"/>
              <a:t>Mail order catalogs</a:t>
            </a:r>
          </a:p>
          <a:p>
            <a:pPr eaLnBrk="1" hangingPunct="1"/>
            <a:r>
              <a:rPr lang="en-US" altLang="en-US"/>
              <a:t>Consumerism</a:t>
            </a:r>
          </a:p>
        </p:txBody>
      </p:sp>
      <p:pic>
        <p:nvPicPr>
          <p:cNvPr id="149508" name="Picture 4" descr="Templar_Color_1920_Advertisement_Lakewood_Oh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9063" y="1447800"/>
            <a:ext cx="3554412"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99769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eaLnBrk="1" hangingPunct="1"/>
            <a:r>
              <a:rPr lang="en-US" altLang="en-US"/>
              <a:t>1920’s Prohibition</a:t>
            </a:r>
          </a:p>
        </p:txBody>
      </p:sp>
      <p:sp>
        <p:nvSpPr>
          <p:cNvPr id="150531" name="Rectangle 3"/>
          <p:cNvSpPr>
            <a:spLocks noGrp="1" noChangeArrowheads="1"/>
          </p:cNvSpPr>
          <p:nvPr>
            <p:ph type="body" idx="1"/>
          </p:nvPr>
        </p:nvSpPr>
        <p:spPr/>
        <p:txBody>
          <a:bodyPr/>
          <a:lstStyle/>
          <a:p>
            <a:pPr eaLnBrk="1" hangingPunct="1">
              <a:defRPr/>
            </a:pPr>
            <a:r>
              <a:rPr lang="en-US" altLang="en-US" sz="2800" b="1" dirty="0"/>
              <a:t>Reformers believed that liquor led to crime, wife and child abuse, accidents on the job, and other serious social problems. Other Americans did not believe alcohol was sinful or dangerous in moderation. They believed that drinking </a:t>
            </a:r>
          </a:p>
          <a:p>
            <a:pPr marL="0" indent="0" eaLnBrk="1" hangingPunct="1">
              <a:buFontTx/>
              <a:buNone/>
              <a:defRPr/>
            </a:pPr>
            <a:r>
              <a:rPr lang="en-US" altLang="en-US" sz="2800" b="1" dirty="0"/>
              <a:t>   was a personal decision and</a:t>
            </a:r>
          </a:p>
          <a:p>
            <a:pPr marL="0" indent="0" eaLnBrk="1" hangingPunct="1">
              <a:buFontTx/>
              <a:buNone/>
              <a:defRPr/>
            </a:pPr>
            <a:r>
              <a:rPr lang="en-US" altLang="en-US" sz="2800" b="1" dirty="0"/>
              <a:t>   resisted any group including</a:t>
            </a:r>
          </a:p>
          <a:p>
            <a:pPr marL="0" indent="0" eaLnBrk="1" hangingPunct="1">
              <a:buFontTx/>
              <a:buNone/>
              <a:defRPr/>
            </a:pPr>
            <a:r>
              <a:rPr lang="en-US" altLang="en-US" sz="2800" b="1" dirty="0"/>
              <a:t>    the government telling them</a:t>
            </a:r>
          </a:p>
          <a:p>
            <a:pPr marL="0" indent="0" eaLnBrk="1" hangingPunct="1">
              <a:buFontTx/>
              <a:buNone/>
              <a:defRPr/>
            </a:pPr>
            <a:r>
              <a:rPr lang="en-US" altLang="en-US" sz="2800" b="1" dirty="0"/>
              <a:t>     how to live.</a:t>
            </a:r>
          </a:p>
        </p:txBody>
      </p:sp>
      <p:pic>
        <p:nvPicPr>
          <p:cNvPr id="150532" name="Picture 2" descr="C:\Users\middldo\Desktop\imagesCAGF6SP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4402138"/>
            <a:ext cx="29718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102649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normAutofit fontScale="90000"/>
          </a:bodyPr>
          <a:lstStyle/>
          <a:p>
            <a:pPr eaLnBrk="1" hangingPunct="1"/>
            <a:r>
              <a:rPr lang="en-US" altLang="en-US"/>
              <a:t>Bootleggers, Gangsters, Speakeasy Bars</a:t>
            </a:r>
          </a:p>
        </p:txBody>
      </p:sp>
      <p:sp>
        <p:nvSpPr>
          <p:cNvPr id="151555" name="Rectangle 3"/>
          <p:cNvSpPr>
            <a:spLocks noGrp="1" noChangeArrowheads="1"/>
          </p:cNvSpPr>
          <p:nvPr>
            <p:ph type="body" idx="1"/>
          </p:nvPr>
        </p:nvSpPr>
        <p:spPr>
          <a:xfrm>
            <a:off x="457200" y="1600200"/>
            <a:ext cx="4953000" cy="4953000"/>
          </a:xfrm>
        </p:spPr>
        <p:txBody>
          <a:bodyPr/>
          <a:lstStyle/>
          <a:p>
            <a:pPr eaLnBrk="1" hangingPunct="1"/>
            <a:r>
              <a:rPr lang="en-US" altLang="en-US"/>
              <a:t>Drinkers went underground to hidden saloons &amp; nightclubs called speakeasies were liquor was sold. Most of this liquor was made by bootleggers and controlled by gangsters like Chicago’s Al Capone.</a:t>
            </a:r>
          </a:p>
        </p:txBody>
      </p:sp>
      <p:pic>
        <p:nvPicPr>
          <p:cNvPr id="151556" name="Picture 2" descr="C:\Users\middldo\Desktop\imagesCA0OEM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4213" y="2819400"/>
            <a:ext cx="3379787"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869132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r>
              <a:rPr lang="en-US" altLang="en-US"/>
              <a:t>Flappers, 1920’s</a:t>
            </a:r>
          </a:p>
        </p:txBody>
      </p:sp>
      <p:sp>
        <p:nvSpPr>
          <p:cNvPr id="152579" name="Rectangle 3"/>
          <p:cNvSpPr>
            <a:spLocks noGrp="1" noChangeArrowheads="1"/>
          </p:cNvSpPr>
          <p:nvPr>
            <p:ph type="body" idx="1"/>
          </p:nvPr>
        </p:nvSpPr>
        <p:spPr>
          <a:xfrm>
            <a:off x="457200" y="1600200"/>
            <a:ext cx="5181600" cy="4525963"/>
          </a:xfrm>
        </p:spPr>
        <p:txBody>
          <a:bodyPr/>
          <a:lstStyle/>
          <a:p>
            <a:pPr eaLnBrk="1" hangingPunct="1"/>
            <a:r>
              <a:rPr lang="en-US" altLang="en-US"/>
              <a:t>Women started wearing short skirts and bobbed hair, and had more sexual freedom. They began to abandon traditional female roles and take jobs usually reserved for men. </a:t>
            </a:r>
          </a:p>
        </p:txBody>
      </p:sp>
      <p:pic>
        <p:nvPicPr>
          <p:cNvPr id="152580" name="Picture 4" descr="flappers_du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524000"/>
            <a:ext cx="2905125"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832182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hangingPunct="1"/>
            <a:r>
              <a:rPr lang="en-US" altLang="en-US"/>
              <a:t>Harlem Renaissance</a:t>
            </a:r>
          </a:p>
        </p:txBody>
      </p:sp>
      <p:sp>
        <p:nvSpPr>
          <p:cNvPr id="153603" name="Rectangle 3"/>
          <p:cNvSpPr>
            <a:spLocks noGrp="1" noChangeArrowheads="1"/>
          </p:cNvSpPr>
          <p:nvPr>
            <p:ph type="body" idx="1"/>
          </p:nvPr>
        </p:nvSpPr>
        <p:spPr>
          <a:xfrm>
            <a:off x="439738" y="1676400"/>
            <a:ext cx="5181600" cy="4525963"/>
          </a:xfrm>
        </p:spPr>
        <p:txBody>
          <a:bodyPr/>
          <a:lstStyle/>
          <a:p>
            <a:pPr eaLnBrk="1" hangingPunct="1"/>
            <a:r>
              <a:rPr lang="en-US" altLang="en-US"/>
              <a:t>A flowering of African-American artistic creativity during the 1920’s centered in the Harlem community of New York City. </a:t>
            </a:r>
          </a:p>
        </p:txBody>
      </p:sp>
      <p:pic>
        <p:nvPicPr>
          <p:cNvPr id="153604" name="Picture 2" descr="C:\Users\middldo\Desktop\imagesCAQK9C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1338" y="1981200"/>
            <a:ext cx="348138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0047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a:spLocks noGrp="1"/>
          </p:cNvSpPr>
          <p:nvPr>
            <p:ph type="title"/>
          </p:nvPr>
        </p:nvSpPr>
        <p:spPr/>
        <p:txBody>
          <a:bodyPr/>
          <a:lstStyle/>
          <a:p>
            <a:r>
              <a:rPr lang="en-US" altLang="en-US"/>
              <a:t>Anaconda Plan</a:t>
            </a:r>
          </a:p>
        </p:txBody>
      </p:sp>
      <p:sp>
        <p:nvSpPr>
          <p:cNvPr id="15363" name="Content Placeholder 3"/>
          <p:cNvSpPr>
            <a:spLocks noGrp="1"/>
          </p:cNvSpPr>
          <p:nvPr>
            <p:ph idx="1"/>
          </p:nvPr>
        </p:nvSpPr>
        <p:spPr>
          <a:xfrm>
            <a:off x="457200" y="1600200"/>
            <a:ext cx="3886200" cy="4525963"/>
          </a:xfrm>
        </p:spPr>
        <p:txBody>
          <a:bodyPr/>
          <a:lstStyle/>
          <a:p>
            <a:pPr>
              <a:defRPr/>
            </a:pPr>
            <a:r>
              <a:rPr lang="en-US" altLang="en-US" sz="2800" dirty="0"/>
              <a:t>Three part 1862 Union war strategy to defeat the South:</a:t>
            </a:r>
          </a:p>
          <a:p>
            <a:pPr marL="514350" indent="-514350">
              <a:buFontTx/>
              <a:buAutoNum type="arabicPeriod"/>
              <a:defRPr/>
            </a:pPr>
            <a:r>
              <a:rPr lang="en-US" altLang="en-US" sz="2800" dirty="0"/>
              <a:t>Blockade Southern ports.</a:t>
            </a:r>
          </a:p>
          <a:p>
            <a:pPr marL="514350" indent="-514350">
              <a:buFontTx/>
              <a:buAutoNum type="arabicPeriod"/>
              <a:defRPr/>
            </a:pPr>
            <a:r>
              <a:rPr lang="en-US" altLang="en-US" sz="2800" dirty="0"/>
              <a:t>Cut the Mississippi River in half.</a:t>
            </a:r>
          </a:p>
          <a:p>
            <a:pPr marL="514350" indent="-514350">
              <a:buFontTx/>
              <a:buAutoNum type="arabicPeriod"/>
              <a:defRPr/>
            </a:pPr>
            <a:r>
              <a:rPr lang="en-US" altLang="en-US" sz="2800" dirty="0"/>
              <a:t>Capture Richmond.</a:t>
            </a:r>
          </a:p>
        </p:txBody>
      </p:sp>
      <p:pic>
        <p:nvPicPr>
          <p:cNvPr id="16388" name="Picture 2" descr="C:\Users\middldo\Desktop\Scott-anacond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417638"/>
            <a:ext cx="4656138"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18755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r>
              <a:rPr lang="en-US" altLang="en-US" sz="4000"/>
              <a:t>Langston Hughes</a:t>
            </a:r>
          </a:p>
        </p:txBody>
      </p:sp>
      <p:sp>
        <p:nvSpPr>
          <p:cNvPr id="154627" name="Rectangle 3"/>
          <p:cNvSpPr>
            <a:spLocks noGrp="1" noChangeArrowheads="1"/>
          </p:cNvSpPr>
          <p:nvPr>
            <p:ph type="body" idx="1"/>
          </p:nvPr>
        </p:nvSpPr>
        <p:spPr>
          <a:xfrm>
            <a:off x="457200" y="1600200"/>
            <a:ext cx="4800600" cy="4525963"/>
          </a:xfrm>
        </p:spPr>
        <p:txBody>
          <a:bodyPr/>
          <a:lstStyle/>
          <a:p>
            <a:pPr eaLnBrk="1" hangingPunct="1"/>
            <a:r>
              <a:rPr lang="en-US" altLang="en-US"/>
              <a:t>Hughes was a gifted writer who wrote humorous poems, stories, essays and poetry. Harlem was a center for black writers, musicians, and intellectuals. </a:t>
            </a:r>
          </a:p>
        </p:txBody>
      </p:sp>
      <p:pic>
        <p:nvPicPr>
          <p:cNvPr id="154628" name="Picture 4" descr="weiss_hughes-portra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3513" y="1447800"/>
            <a:ext cx="3567112"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179529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571500" y="304800"/>
            <a:ext cx="8229600" cy="1143000"/>
          </a:xfrm>
        </p:spPr>
        <p:txBody>
          <a:bodyPr/>
          <a:lstStyle/>
          <a:p>
            <a:pPr eaLnBrk="1" hangingPunct="1"/>
            <a:r>
              <a:rPr lang="en-US" altLang="en-US"/>
              <a:t>Jazz Age</a:t>
            </a:r>
          </a:p>
        </p:txBody>
      </p:sp>
      <p:sp>
        <p:nvSpPr>
          <p:cNvPr id="155651" name="Rectangle 3"/>
          <p:cNvSpPr>
            <a:spLocks noGrp="1" noChangeArrowheads="1"/>
          </p:cNvSpPr>
          <p:nvPr>
            <p:ph type="body" idx="1"/>
          </p:nvPr>
        </p:nvSpPr>
        <p:spPr>
          <a:xfrm>
            <a:off x="381000" y="1600200"/>
            <a:ext cx="8534400" cy="4953000"/>
          </a:xfrm>
        </p:spPr>
        <p:txBody>
          <a:bodyPr>
            <a:normAutofit lnSpcReduction="10000"/>
          </a:bodyPr>
          <a:lstStyle/>
          <a:p>
            <a:pPr eaLnBrk="1" hangingPunct="1">
              <a:lnSpc>
                <a:spcPct val="90000"/>
              </a:lnSpc>
              <a:defRPr/>
            </a:pPr>
            <a:r>
              <a:rPr lang="en-US" altLang="en-US" dirty="0"/>
              <a:t>American music form developed by African-Americans, based on improvisation and blending blues, ragtime, and European-based popular music. The music was born in New Orleans in the early </a:t>
            </a:r>
          </a:p>
          <a:p>
            <a:pPr marL="0" indent="0" eaLnBrk="1" hangingPunct="1">
              <a:lnSpc>
                <a:spcPct val="90000"/>
              </a:lnSpc>
              <a:buFontTx/>
              <a:buNone/>
              <a:defRPr/>
            </a:pPr>
            <a:r>
              <a:rPr lang="en-US" altLang="en-US" dirty="0"/>
              <a:t>   20</a:t>
            </a:r>
            <a:r>
              <a:rPr lang="en-US" altLang="en-US" baseline="30000" dirty="0"/>
              <a:t>th</a:t>
            </a:r>
            <a:r>
              <a:rPr lang="en-US" altLang="en-US" dirty="0"/>
              <a:t> century and quickly spread</a:t>
            </a:r>
          </a:p>
          <a:p>
            <a:pPr marL="0" indent="0" eaLnBrk="1" hangingPunct="1">
              <a:lnSpc>
                <a:spcPct val="90000"/>
              </a:lnSpc>
              <a:buFontTx/>
              <a:buNone/>
              <a:defRPr/>
            </a:pPr>
            <a:r>
              <a:rPr lang="en-US" altLang="en-US" dirty="0"/>
              <a:t>   to places like NYC were it was</a:t>
            </a:r>
          </a:p>
          <a:p>
            <a:pPr marL="0" indent="0" eaLnBrk="1" hangingPunct="1">
              <a:lnSpc>
                <a:spcPct val="90000"/>
              </a:lnSpc>
              <a:buFontTx/>
              <a:buNone/>
              <a:defRPr/>
            </a:pPr>
            <a:r>
              <a:rPr lang="en-US" altLang="en-US" dirty="0"/>
              <a:t>   made popular by Louis </a:t>
            </a:r>
          </a:p>
          <a:p>
            <a:pPr marL="0" indent="0" eaLnBrk="1" hangingPunct="1">
              <a:lnSpc>
                <a:spcPct val="90000"/>
              </a:lnSpc>
              <a:buFontTx/>
              <a:buNone/>
              <a:defRPr/>
            </a:pPr>
            <a:r>
              <a:rPr lang="en-US" altLang="en-US" dirty="0"/>
              <a:t>    Armstrong, Duke Ellington, &amp;</a:t>
            </a:r>
          </a:p>
          <a:p>
            <a:pPr marL="0" indent="0" eaLnBrk="1" hangingPunct="1">
              <a:lnSpc>
                <a:spcPct val="90000"/>
              </a:lnSpc>
              <a:buFontTx/>
              <a:buNone/>
              <a:defRPr/>
            </a:pPr>
            <a:r>
              <a:rPr lang="en-US" altLang="en-US" dirty="0"/>
              <a:t>       Cab Calloway.</a:t>
            </a:r>
          </a:p>
        </p:txBody>
      </p:sp>
      <p:pic>
        <p:nvPicPr>
          <p:cNvPr id="155652" name="Picture 2" descr="C:\Users\middldo\Desktop\imagesCADA7WV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3657600"/>
            <a:ext cx="249713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308992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3"/>
          <p:cNvSpPr>
            <a:spLocks noGrp="1" noChangeArrowheads="1"/>
          </p:cNvSpPr>
          <p:nvPr>
            <p:ph type="body" idx="1"/>
          </p:nvPr>
        </p:nvSpPr>
        <p:spPr>
          <a:xfrm>
            <a:off x="457200" y="1447800"/>
            <a:ext cx="8686800" cy="4678363"/>
          </a:xfrm>
        </p:spPr>
        <p:txBody>
          <a:bodyPr/>
          <a:lstStyle/>
          <a:p>
            <a:pPr eaLnBrk="1" hangingPunct="1">
              <a:defRPr/>
            </a:pPr>
            <a:r>
              <a:rPr lang="en-US" altLang="en-US" dirty="0"/>
              <a:t>A Jamaican immigrant who believed that African-Americans should build a separate</a:t>
            </a:r>
          </a:p>
          <a:p>
            <a:pPr marL="0" indent="0" eaLnBrk="1" hangingPunct="1">
              <a:buFontTx/>
              <a:buNone/>
              <a:defRPr/>
            </a:pPr>
            <a:r>
              <a:rPr lang="en-US" altLang="en-US" dirty="0"/>
              <a:t>   society. He founded the UNIA. He also    </a:t>
            </a:r>
          </a:p>
          <a:p>
            <a:pPr marL="0" indent="0" eaLnBrk="1" hangingPunct="1">
              <a:buFontTx/>
              <a:buNone/>
              <a:defRPr/>
            </a:pPr>
            <a:r>
              <a:rPr lang="en-US" altLang="en-US" dirty="0"/>
              <a:t>    preached that African-Americans needed an  </a:t>
            </a:r>
          </a:p>
          <a:p>
            <a:pPr marL="0" indent="0" eaLnBrk="1" hangingPunct="1">
              <a:buFontTx/>
              <a:buNone/>
              <a:defRPr/>
            </a:pPr>
            <a:r>
              <a:rPr lang="en-US" altLang="en-US" dirty="0"/>
              <a:t>    independent nation.  That they should return   </a:t>
            </a:r>
          </a:p>
          <a:p>
            <a:pPr marL="0" indent="0" eaLnBrk="1" hangingPunct="1">
              <a:buFontTx/>
              <a:buNone/>
              <a:defRPr/>
            </a:pPr>
            <a:r>
              <a:rPr lang="en-US" altLang="en-US" dirty="0"/>
              <a:t>    to Africa and build one. He </a:t>
            </a:r>
          </a:p>
          <a:p>
            <a:pPr marL="0" indent="0" eaLnBrk="1" hangingPunct="1">
              <a:buFontTx/>
              <a:buNone/>
              <a:defRPr/>
            </a:pPr>
            <a:r>
              <a:rPr lang="en-US" altLang="en-US" dirty="0"/>
              <a:t>    was convicted of mail fraud</a:t>
            </a:r>
          </a:p>
          <a:p>
            <a:pPr marL="0" indent="0" eaLnBrk="1" hangingPunct="1">
              <a:buFontTx/>
              <a:buNone/>
              <a:defRPr/>
            </a:pPr>
            <a:r>
              <a:rPr lang="en-US" altLang="en-US" dirty="0"/>
              <a:t>    and deported back to Jamaica.     </a:t>
            </a:r>
          </a:p>
        </p:txBody>
      </p:sp>
      <p:sp>
        <p:nvSpPr>
          <p:cNvPr id="156675" name="Title 1"/>
          <p:cNvSpPr>
            <a:spLocks noGrp="1"/>
          </p:cNvSpPr>
          <p:nvPr>
            <p:ph type="title"/>
          </p:nvPr>
        </p:nvSpPr>
        <p:spPr/>
        <p:txBody>
          <a:bodyPr/>
          <a:lstStyle/>
          <a:p>
            <a:r>
              <a:rPr lang="en-US" altLang="en-US"/>
              <a:t>Marcus Garvey</a:t>
            </a:r>
          </a:p>
        </p:txBody>
      </p:sp>
      <p:pic>
        <p:nvPicPr>
          <p:cNvPr id="156676" name="Picture 2" descr="C:\Users\middldo\Desktop\Marcus-Garvey-e137090441662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41910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592793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3"/>
          <p:cNvSpPr>
            <a:spLocks noGrp="1" noChangeArrowheads="1"/>
          </p:cNvSpPr>
          <p:nvPr>
            <p:ph type="body" idx="1"/>
          </p:nvPr>
        </p:nvSpPr>
        <p:spPr>
          <a:xfrm>
            <a:off x="439738" y="1654175"/>
            <a:ext cx="8566150" cy="4548188"/>
          </a:xfrm>
        </p:spPr>
        <p:txBody>
          <a:bodyPr/>
          <a:lstStyle/>
          <a:p>
            <a:pPr eaLnBrk="1" hangingPunct="1">
              <a:defRPr/>
            </a:pPr>
            <a:r>
              <a:rPr lang="en-US" altLang="en-US" dirty="0"/>
              <a:t>President Warren G. Harding’s Secretary of the Interior Albert B. Fall’s secret leasing of oil-rich public lands in Teapot Dome, Wyoming to private companies in return for money and land. He got caught and was 			               sent to jail.</a:t>
            </a:r>
          </a:p>
        </p:txBody>
      </p:sp>
      <p:sp>
        <p:nvSpPr>
          <p:cNvPr id="157699" name="Title 1"/>
          <p:cNvSpPr>
            <a:spLocks noGrp="1"/>
          </p:cNvSpPr>
          <p:nvPr>
            <p:ph type="title"/>
          </p:nvPr>
        </p:nvSpPr>
        <p:spPr/>
        <p:txBody>
          <a:bodyPr/>
          <a:lstStyle/>
          <a:p>
            <a:r>
              <a:rPr lang="en-US" altLang="en-US"/>
              <a:t>Teapot Dome Scandal 1921</a:t>
            </a:r>
          </a:p>
        </p:txBody>
      </p:sp>
      <p:pic>
        <p:nvPicPr>
          <p:cNvPr id="157700" name="Picture 2" descr="C:\Users\middldo\Desktop\oil scanda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733800"/>
            <a:ext cx="3733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890932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pPr eaLnBrk="1" hangingPunct="1"/>
            <a:r>
              <a:rPr lang="en-US" altLang="en-US"/>
              <a:t>Fundamentalism</a:t>
            </a:r>
          </a:p>
        </p:txBody>
      </p:sp>
      <p:sp>
        <p:nvSpPr>
          <p:cNvPr id="158723" name="Rectangle 3"/>
          <p:cNvSpPr>
            <a:spLocks noGrp="1" noChangeArrowheads="1"/>
          </p:cNvSpPr>
          <p:nvPr>
            <p:ph type="body" idx="1"/>
          </p:nvPr>
        </p:nvSpPr>
        <p:spPr/>
        <p:txBody>
          <a:bodyPr/>
          <a:lstStyle/>
          <a:p>
            <a:pPr eaLnBrk="1" hangingPunct="1"/>
            <a:r>
              <a:rPr lang="en-US" altLang="en-US"/>
              <a:t>Movement or attitude stressing strict and literal adherence to a set of basic principles.</a:t>
            </a:r>
          </a:p>
        </p:txBody>
      </p:sp>
      <p:pic>
        <p:nvPicPr>
          <p:cNvPr id="158724" name="Picture 4" descr="billy_sunday_revival_1898_ft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7642" y="2895600"/>
            <a:ext cx="6248400"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728752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eaLnBrk="1" hangingPunct="1"/>
            <a:r>
              <a:rPr lang="en-US" altLang="en-US"/>
              <a:t>Scopes Trial, 1925</a:t>
            </a:r>
          </a:p>
        </p:txBody>
      </p:sp>
      <p:sp>
        <p:nvSpPr>
          <p:cNvPr id="159747" name="Rectangle 3"/>
          <p:cNvSpPr>
            <a:spLocks noGrp="1" noChangeArrowheads="1"/>
          </p:cNvSpPr>
          <p:nvPr>
            <p:ph type="body" idx="1"/>
          </p:nvPr>
        </p:nvSpPr>
        <p:spPr>
          <a:xfrm>
            <a:off x="457200" y="1295400"/>
            <a:ext cx="8458200" cy="2895600"/>
          </a:xfrm>
        </p:spPr>
        <p:txBody>
          <a:bodyPr/>
          <a:lstStyle/>
          <a:p>
            <a:pPr eaLnBrk="1" hangingPunct="1">
              <a:lnSpc>
                <a:spcPct val="90000"/>
              </a:lnSpc>
            </a:pPr>
            <a:r>
              <a:rPr lang="en-US" altLang="en-US"/>
              <a:t>Prosecution of school teacher, John Scopes, for violation of a Tennessee law forbidding public schools from teaching about evolution. Scopes was convicted and fined $100, but the trial started a shift of public opinion away from Fundamentalism. </a:t>
            </a:r>
          </a:p>
        </p:txBody>
      </p:sp>
      <p:pic>
        <p:nvPicPr>
          <p:cNvPr id="159748" name="Picture 4" descr="SCOP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4105275"/>
            <a:ext cx="35814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568702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3"/>
          <p:cNvSpPr>
            <a:spLocks noGrp="1" noChangeArrowheads="1"/>
          </p:cNvSpPr>
          <p:nvPr>
            <p:ph type="body" idx="1"/>
          </p:nvPr>
        </p:nvSpPr>
        <p:spPr>
          <a:xfrm>
            <a:off x="457200" y="1525588"/>
            <a:ext cx="8458200" cy="4951412"/>
          </a:xfrm>
        </p:spPr>
        <p:txBody>
          <a:bodyPr/>
          <a:lstStyle/>
          <a:p>
            <a:pPr eaLnBrk="1" hangingPunct="1">
              <a:lnSpc>
                <a:spcPct val="90000"/>
              </a:lnSpc>
            </a:pPr>
            <a:r>
              <a:rPr lang="en-US" altLang="en-US"/>
              <a:t>A tax on imported goods that is intended to protect a nation’s businesses from foreign competition.</a:t>
            </a:r>
          </a:p>
        </p:txBody>
      </p:sp>
      <p:sp>
        <p:nvSpPr>
          <p:cNvPr id="160771" name="Title 1"/>
          <p:cNvSpPr>
            <a:spLocks noGrp="1"/>
          </p:cNvSpPr>
          <p:nvPr>
            <p:ph type="title"/>
          </p:nvPr>
        </p:nvSpPr>
        <p:spPr/>
        <p:txBody>
          <a:bodyPr/>
          <a:lstStyle/>
          <a:p>
            <a:r>
              <a:rPr lang="en-US" altLang="en-US"/>
              <a:t>Protective Tariffs</a:t>
            </a:r>
          </a:p>
        </p:txBody>
      </p:sp>
      <p:pic>
        <p:nvPicPr>
          <p:cNvPr id="160772" name="Picture 2" descr="C:\Users\middldo\Desktop\imagesCACMOC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167063"/>
            <a:ext cx="6324600"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670711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3"/>
          <p:cNvSpPr>
            <a:spLocks noGrp="1" noChangeArrowheads="1"/>
          </p:cNvSpPr>
          <p:nvPr>
            <p:ph type="body" idx="1"/>
          </p:nvPr>
        </p:nvSpPr>
        <p:spPr>
          <a:xfrm>
            <a:off x="457200" y="1525588"/>
            <a:ext cx="8458200" cy="4951412"/>
          </a:xfrm>
        </p:spPr>
        <p:txBody>
          <a:bodyPr/>
          <a:lstStyle/>
          <a:p>
            <a:pPr eaLnBrk="1" hangingPunct="1">
              <a:lnSpc>
                <a:spcPct val="90000"/>
              </a:lnSpc>
            </a:pPr>
            <a:r>
              <a:rPr lang="en-US" altLang="en-US"/>
              <a:t>In 1927 Charles Lindbergh makes the first solo transatlantic flight in his plane called the “Spirit of St. Louis”</a:t>
            </a:r>
          </a:p>
        </p:txBody>
      </p:sp>
      <p:sp>
        <p:nvSpPr>
          <p:cNvPr id="161795" name="Title 1"/>
          <p:cNvSpPr>
            <a:spLocks noGrp="1"/>
          </p:cNvSpPr>
          <p:nvPr>
            <p:ph type="title"/>
          </p:nvPr>
        </p:nvSpPr>
        <p:spPr/>
        <p:txBody>
          <a:bodyPr/>
          <a:lstStyle/>
          <a:p>
            <a:r>
              <a:rPr lang="en-US" altLang="en-US"/>
              <a:t>Charles Lindbergh</a:t>
            </a:r>
          </a:p>
        </p:txBody>
      </p:sp>
      <p:pic>
        <p:nvPicPr>
          <p:cNvPr id="161796" name="Picture 2" descr="C:\Users\middldo\Desktop\27142-004-A915C19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0238" y="4191000"/>
            <a:ext cx="34337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234418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pPr eaLnBrk="1" hangingPunct="1"/>
            <a:r>
              <a:rPr lang="en-US" altLang="en-US"/>
              <a:t>Stock Market Crash, 1929</a:t>
            </a:r>
          </a:p>
        </p:txBody>
      </p:sp>
      <p:sp>
        <p:nvSpPr>
          <p:cNvPr id="162819" name="Rectangle 3"/>
          <p:cNvSpPr>
            <a:spLocks noGrp="1" noChangeArrowheads="1"/>
          </p:cNvSpPr>
          <p:nvPr>
            <p:ph type="body" idx="1"/>
          </p:nvPr>
        </p:nvSpPr>
        <p:spPr>
          <a:xfrm>
            <a:off x="228600" y="1295400"/>
            <a:ext cx="8686800" cy="3276600"/>
          </a:xfrm>
        </p:spPr>
        <p:txBody>
          <a:bodyPr/>
          <a:lstStyle/>
          <a:p>
            <a:pPr eaLnBrk="1" hangingPunct="1"/>
            <a:r>
              <a:rPr lang="en-US" altLang="en-US" sz="2800"/>
              <a:t>On October 24, 1929, panic selling occurred as investors realized the stock boom had been an over inflated bubble. Margin investors were being decimated as every stock holder tried to liquidate. Millionaire margin investors became bankrupt instantly, as the stock market crashed on October 28 and 29. </a:t>
            </a:r>
          </a:p>
        </p:txBody>
      </p:sp>
      <p:pic>
        <p:nvPicPr>
          <p:cNvPr id="162820" name="Picture 4" descr="1929_stock_market_crash_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3865563"/>
            <a:ext cx="4191000"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747912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ext Placeholder 1"/>
          <p:cNvSpPr>
            <a:spLocks noGrp="1"/>
          </p:cNvSpPr>
          <p:nvPr>
            <p:ph type="body" idx="1"/>
          </p:nvPr>
        </p:nvSpPr>
        <p:spPr/>
        <p:txBody>
          <a:bodyPr/>
          <a:lstStyle/>
          <a:p>
            <a:r>
              <a:rPr lang="en-US" altLang="en-US"/>
              <a:t>U.S. History</a:t>
            </a:r>
          </a:p>
        </p:txBody>
      </p:sp>
      <p:sp>
        <p:nvSpPr>
          <p:cNvPr id="2" name="Title 1"/>
          <p:cNvSpPr>
            <a:spLocks noGrp="1"/>
          </p:cNvSpPr>
          <p:nvPr>
            <p:ph type="title"/>
          </p:nvPr>
        </p:nvSpPr>
        <p:spPr/>
        <p:txBody>
          <a:bodyPr/>
          <a:lstStyle/>
          <a:p>
            <a:pPr>
              <a:defRPr/>
            </a:pPr>
            <a:r>
              <a:rPr lang="en-US" dirty="0"/>
              <a:t>The 1930’</a:t>
            </a:r>
            <a:r>
              <a:rPr lang="en-US" sz="2800" dirty="0"/>
              <a:t>s</a:t>
            </a:r>
            <a:br>
              <a:rPr lang="en-US" dirty="0"/>
            </a:br>
            <a:r>
              <a:rPr lang="en-US" dirty="0"/>
              <a:t>Great Depression</a:t>
            </a:r>
          </a:p>
        </p:txBody>
      </p:sp>
      <p:pic>
        <p:nvPicPr>
          <p:cNvPr id="5"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4163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a:t>Battle of Gettysburg, 1863</a:t>
            </a:r>
          </a:p>
        </p:txBody>
      </p:sp>
      <p:sp>
        <p:nvSpPr>
          <p:cNvPr id="17411" name="Rectangle 3"/>
          <p:cNvSpPr>
            <a:spLocks noGrp="1" noChangeArrowheads="1"/>
          </p:cNvSpPr>
          <p:nvPr>
            <p:ph type="body" idx="1"/>
          </p:nvPr>
        </p:nvSpPr>
        <p:spPr/>
        <p:txBody>
          <a:bodyPr/>
          <a:lstStyle/>
          <a:p>
            <a:pPr eaLnBrk="1" hangingPunct="1"/>
            <a:r>
              <a:rPr lang="en-US" altLang="en-US"/>
              <a:t>90,000 soldiers under Meade vs. 76,000 under Lee, lasted three days and the North won. Considered a turning point of the Civil War.</a:t>
            </a:r>
          </a:p>
        </p:txBody>
      </p:sp>
      <p:pic>
        <p:nvPicPr>
          <p:cNvPr id="17412" name="Picture 4" descr="gettysburg_battle_1_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200400"/>
            <a:ext cx="8686800" cy="340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409145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pPr eaLnBrk="1" hangingPunct="1"/>
            <a:r>
              <a:rPr lang="en-US" altLang="en-US"/>
              <a:t>Buying on Margin</a:t>
            </a:r>
          </a:p>
        </p:txBody>
      </p:sp>
      <p:sp>
        <p:nvSpPr>
          <p:cNvPr id="164867" name="Rectangle 3"/>
          <p:cNvSpPr>
            <a:spLocks noGrp="1" noChangeArrowheads="1"/>
          </p:cNvSpPr>
          <p:nvPr>
            <p:ph type="body" idx="1"/>
          </p:nvPr>
        </p:nvSpPr>
        <p:spPr>
          <a:xfrm>
            <a:off x="228600" y="1524000"/>
            <a:ext cx="6172200" cy="4602163"/>
          </a:xfrm>
        </p:spPr>
        <p:txBody>
          <a:bodyPr/>
          <a:lstStyle/>
          <a:p>
            <a:pPr eaLnBrk="1" hangingPunct="1">
              <a:lnSpc>
                <a:spcPct val="90000"/>
              </a:lnSpc>
            </a:pPr>
            <a:r>
              <a:rPr lang="en-US" altLang="en-US" dirty="0"/>
              <a:t>In the 1920’s, many middle class people felt that they could make a fortune from the stock market. Many bought stocks on credit (margin). They </a:t>
            </a:r>
            <a:r>
              <a:rPr lang="en-US" altLang="en-US"/>
              <a:t>would borrow </a:t>
            </a:r>
            <a:r>
              <a:rPr lang="en-US" altLang="en-US" dirty="0"/>
              <a:t>cash from a broker. </a:t>
            </a:r>
          </a:p>
        </p:txBody>
      </p:sp>
      <p:pic>
        <p:nvPicPr>
          <p:cNvPr id="164868" name="Picture 2" descr="C:\Users\middldo\Desktop\imagesCA3IQO0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667000"/>
            <a:ext cx="2819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756794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pPr eaLnBrk="1" hangingPunct="1"/>
            <a:r>
              <a:rPr lang="en-US" altLang="en-US"/>
              <a:t>Causes of Great Depression</a:t>
            </a:r>
          </a:p>
        </p:txBody>
      </p:sp>
      <p:sp>
        <p:nvSpPr>
          <p:cNvPr id="165891" name="Rectangle 3"/>
          <p:cNvSpPr>
            <a:spLocks noGrp="1" noChangeArrowheads="1"/>
          </p:cNvSpPr>
          <p:nvPr>
            <p:ph type="body" idx="1"/>
          </p:nvPr>
        </p:nvSpPr>
        <p:spPr>
          <a:xfrm>
            <a:off x="457200" y="1600200"/>
            <a:ext cx="5105400" cy="4525963"/>
          </a:xfrm>
        </p:spPr>
        <p:txBody>
          <a:bodyPr/>
          <a:lstStyle/>
          <a:p>
            <a:pPr eaLnBrk="1" hangingPunct="1"/>
            <a:r>
              <a:rPr lang="en-US" altLang="en-US" dirty="0"/>
              <a:t>Much debt, stock prices spiraling up, over-production and under-consuming, the stock market crashed. Germany's default on reparations caused European bank failures, which spread to the U.S. </a:t>
            </a:r>
          </a:p>
        </p:txBody>
      </p:sp>
      <p:pic>
        <p:nvPicPr>
          <p:cNvPr id="165892" name="Picture 4" descr="great_depression_photo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5056" y="1828800"/>
            <a:ext cx="3343357"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492563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3"/>
          <p:cNvSpPr>
            <a:spLocks noGrp="1" noChangeArrowheads="1"/>
          </p:cNvSpPr>
          <p:nvPr>
            <p:ph type="body" idx="1"/>
          </p:nvPr>
        </p:nvSpPr>
        <p:spPr>
          <a:xfrm>
            <a:off x="228600" y="1371600"/>
            <a:ext cx="8534400" cy="5029200"/>
          </a:xfrm>
        </p:spPr>
        <p:txBody>
          <a:bodyPr/>
          <a:lstStyle/>
          <a:p>
            <a:pPr eaLnBrk="1" hangingPunct="1">
              <a:lnSpc>
                <a:spcPct val="90000"/>
              </a:lnSpc>
              <a:defRPr/>
            </a:pPr>
            <a:r>
              <a:rPr lang="en-US" altLang="en-US" dirty="0"/>
              <a:t>During the 1920’s companies wanted to lure consumers to purchase goods. So they came up with easy credit. The Installment 	              Plan as it was called, enabled 		          people to buy goods over an 		      extended period,     					                                          without having to put down                    much money at the time of the                                                      </a:t>
            </a:r>
          </a:p>
          <a:p>
            <a:pPr marL="0" indent="0" eaLnBrk="1" hangingPunct="1">
              <a:lnSpc>
                <a:spcPct val="90000"/>
              </a:lnSpc>
              <a:buFontTx/>
              <a:buNone/>
              <a:defRPr/>
            </a:pPr>
            <a:r>
              <a:rPr lang="en-US" altLang="en-US" dirty="0"/>
              <a:t>   purchase.</a:t>
            </a:r>
          </a:p>
          <a:p>
            <a:pPr marL="0" indent="0" eaLnBrk="1" hangingPunct="1">
              <a:lnSpc>
                <a:spcPct val="90000"/>
              </a:lnSpc>
              <a:buFontTx/>
              <a:buNone/>
              <a:defRPr/>
            </a:pPr>
            <a:r>
              <a:rPr lang="en-US" altLang="en-US" dirty="0"/>
              <a:t>   </a:t>
            </a:r>
          </a:p>
        </p:txBody>
      </p:sp>
      <p:sp>
        <p:nvSpPr>
          <p:cNvPr id="166915" name="Title 1"/>
          <p:cNvSpPr>
            <a:spLocks noGrp="1"/>
          </p:cNvSpPr>
          <p:nvPr>
            <p:ph type="title"/>
          </p:nvPr>
        </p:nvSpPr>
        <p:spPr/>
        <p:txBody>
          <a:bodyPr/>
          <a:lstStyle/>
          <a:p>
            <a:r>
              <a:rPr lang="en-US" altLang="en-US"/>
              <a:t>Installment Plan</a:t>
            </a:r>
          </a:p>
        </p:txBody>
      </p:sp>
      <p:pic>
        <p:nvPicPr>
          <p:cNvPr id="166916" name="Picture 6" descr="http://www.antiquehomestyle.com/inside/kitchen/1920s/gallery/page11.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2274888"/>
            <a:ext cx="2590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middldo\AppData\Local\Microsoft\Windows\Temporary Internet Files\Content.IE5\1SCX2OST\home_page[1].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084949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pPr eaLnBrk="1" hangingPunct="1"/>
            <a:r>
              <a:rPr lang="en-US" altLang="en-US"/>
              <a:t>President Franklin D. Roosevelt</a:t>
            </a:r>
          </a:p>
        </p:txBody>
      </p:sp>
      <p:sp>
        <p:nvSpPr>
          <p:cNvPr id="167939" name="Rectangle 3"/>
          <p:cNvSpPr>
            <a:spLocks noGrp="1" noChangeArrowheads="1"/>
          </p:cNvSpPr>
          <p:nvPr>
            <p:ph type="body" idx="1"/>
          </p:nvPr>
        </p:nvSpPr>
        <p:spPr>
          <a:xfrm>
            <a:off x="304800" y="1600200"/>
            <a:ext cx="8382000" cy="4572000"/>
          </a:xfrm>
        </p:spPr>
        <p:txBody>
          <a:bodyPr/>
          <a:lstStyle/>
          <a:p>
            <a:pPr eaLnBrk="1" hangingPunct="1"/>
            <a:r>
              <a:rPr lang="en-US" altLang="en-US" sz="2800" dirty="0"/>
              <a:t>Born into a wealthy New York family, FDR entered politics in 1910. In 1928 he was elected the democratic governor of New York. FDR suffered from polio and was paralyzed. In 1933 he ran for                     president of the United States and  			                       won. He went on to be elected three                more times leading the U.S. through                   the Great Depression and World War II.</a:t>
            </a:r>
          </a:p>
        </p:txBody>
      </p:sp>
      <p:pic>
        <p:nvPicPr>
          <p:cNvPr id="167940" name="Picture 2" descr="C:\Users\middldo\Desktop\fdr-hat-m[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2713" y="3278188"/>
            <a:ext cx="2695575"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397492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pPr eaLnBrk="1" hangingPunct="1"/>
            <a:r>
              <a:rPr lang="en-US" altLang="en-US"/>
              <a:t>New Deal</a:t>
            </a:r>
          </a:p>
        </p:txBody>
      </p:sp>
      <p:sp>
        <p:nvSpPr>
          <p:cNvPr id="168963" name="Rectangle 3"/>
          <p:cNvSpPr>
            <a:spLocks noGrp="1" noChangeArrowheads="1"/>
          </p:cNvSpPr>
          <p:nvPr>
            <p:ph type="body" idx="1"/>
          </p:nvPr>
        </p:nvSpPr>
        <p:spPr>
          <a:xfrm>
            <a:off x="381000" y="1600200"/>
            <a:ext cx="8458200" cy="5029200"/>
          </a:xfrm>
        </p:spPr>
        <p:txBody>
          <a:bodyPr/>
          <a:lstStyle/>
          <a:p>
            <a:pPr eaLnBrk="1" hangingPunct="1"/>
            <a:r>
              <a:rPr lang="en-US" altLang="en-US"/>
              <a:t>President Franklin D. Roosevelt’s program to alleviate the problems of the Great Depression, focusing on relief for the needy, economic recovery, and financial reform.</a:t>
            </a:r>
          </a:p>
        </p:txBody>
      </p:sp>
      <p:pic>
        <p:nvPicPr>
          <p:cNvPr id="168964" name="Picture 2" descr="C:\Users\middldo\Desktop\0312_FDR_pin-288x28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6138" y="3657600"/>
            <a:ext cx="3200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571466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pPr eaLnBrk="1" hangingPunct="1"/>
            <a:r>
              <a:rPr lang="en-US" altLang="en-US"/>
              <a:t>Hundred Days</a:t>
            </a:r>
          </a:p>
        </p:txBody>
      </p:sp>
      <p:sp>
        <p:nvSpPr>
          <p:cNvPr id="169987" name="Rectangle 3"/>
          <p:cNvSpPr>
            <a:spLocks noGrp="1" noChangeArrowheads="1"/>
          </p:cNvSpPr>
          <p:nvPr>
            <p:ph type="body" idx="1"/>
          </p:nvPr>
        </p:nvSpPr>
        <p:spPr>
          <a:xfrm>
            <a:off x="228600" y="1219200"/>
            <a:ext cx="8686800" cy="4906963"/>
          </a:xfrm>
        </p:spPr>
        <p:txBody>
          <a:bodyPr/>
          <a:lstStyle/>
          <a:p>
            <a:pPr eaLnBrk="1" hangingPunct="1">
              <a:lnSpc>
                <a:spcPct val="90000"/>
              </a:lnSpc>
            </a:pPr>
            <a:r>
              <a:rPr lang="en-US" altLang="en-US" dirty="0"/>
              <a:t>Upon taking office, FDR &amp; the federal government launched into a period of intense activity, known as the “Hundred Days”. Lasting from March 9 to June 16, 1933 it was during this period that Congress passed more than 15 major pieces of New Deal legislation. These laws                      expanded the federal   			                governments roll in the			          nation’s economy.</a:t>
            </a:r>
          </a:p>
        </p:txBody>
      </p:sp>
      <p:pic>
        <p:nvPicPr>
          <p:cNvPr id="169988" name="Picture 2" descr="C:\Users\middldo\Desktop\imagesCA3IRKO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3913188"/>
            <a:ext cx="3095625"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172912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pPr eaLnBrk="1" hangingPunct="1"/>
            <a:r>
              <a:rPr lang="en-US" altLang="en-US"/>
              <a:t>Bank Failures</a:t>
            </a:r>
          </a:p>
        </p:txBody>
      </p:sp>
      <p:sp>
        <p:nvSpPr>
          <p:cNvPr id="171011" name="Rectangle 3"/>
          <p:cNvSpPr>
            <a:spLocks noGrp="1" noChangeArrowheads="1"/>
          </p:cNvSpPr>
          <p:nvPr>
            <p:ph type="body" idx="1"/>
          </p:nvPr>
        </p:nvSpPr>
        <p:spPr>
          <a:xfrm>
            <a:off x="228600" y="1371600"/>
            <a:ext cx="8686800" cy="4754563"/>
          </a:xfrm>
        </p:spPr>
        <p:txBody>
          <a:bodyPr/>
          <a:lstStyle/>
          <a:p>
            <a:pPr eaLnBrk="1" hangingPunct="1"/>
            <a:r>
              <a:rPr lang="en-US" altLang="en-US"/>
              <a:t>During the first 10 months of 1930, 744 banks failed. In all, 9,000 banks failed during the decade of the 1930s. By 1933, depositors saw $140 billion disappear through bank failures. </a:t>
            </a:r>
          </a:p>
        </p:txBody>
      </p:sp>
      <p:pic>
        <p:nvPicPr>
          <p:cNvPr id="171012" name="Picture 5" descr="C:\Users\middldo\Desktop\imagesCAS9OYT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541713"/>
            <a:ext cx="434340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85304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Rectangle 3"/>
          <p:cNvSpPr>
            <a:spLocks noGrp="1" noChangeArrowheads="1"/>
          </p:cNvSpPr>
          <p:nvPr>
            <p:ph type="body" idx="1"/>
          </p:nvPr>
        </p:nvSpPr>
        <p:spPr>
          <a:xfrm>
            <a:off x="228600" y="1371600"/>
            <a:ext cx="8686800" cy="5105400"/>
          </a:xfrm>
        </p:spPr>
        <p:txBody>
          <a:bodyPr/>
          <a:lstStyle/>
          <a:p>
            <a:pPr eaLnBrk="1" hangingPunct="1">
              <a:defRPr/>
            </a:pPr>
            <a:r>
              <a:rPr lang="en-US" altLang="en-US" dirty="0"/>
              <a:t>On March 5, 1933, one day after taking office, FDR declared a bank holiday and closed all banks to prevent further withdrawals. Then he persuaded Congress to pass the Emergency Banking Relief Act which ordered the inspection of the nation’s banks. Those that were                           sound could reopen at once </a:t>
            </a:r>
          </a:p>
          <a:p>
            <a:pPr marL="0" indent="0" eaLnBrk="1" hangingPunct="1">
              <a:buFontTx/>
              <a:buNone/>
              <a:defRPr/>
            </a:pPr>
            <a:r>
              <a:rPr lang="en-US" altLang="en-US" dirty="0"/>
              <a:t>   and those that were </a:t>
            </a:r>
          </a:p>
          <a:p>
            <a:pPr marL="0" indent="0" eaLnBrk="1" hangingPunct="1">
              <a:buFontTx/>
              <a:buNone/>
              <a:defRPr/>
            </a:pPr>
            <a:r>
              <a:rPr lang="en-US" altLang="en-US" dirty="0"/>
              <a:t> insolvent-would remain closed.</a:t>
            </a:r>
          </a:p>
        </p:txBody>
      </p:sp>
      <p:sp>
        <p:nvSpPr>
          <p:cNvPr id="172035" name="Title 1"/>
          <p:cNvSpPr>
            <a:spLocks noGrp="1"/>
          </p:cNvSpPr>
          <p:nvPr>
            <p:ph type="title"/>
          </p:nvPr>
        </p:nvSpPr>
        <p:spPr/>
        <p:txBody>
          <a:bodyPr/>
          <a:lstStyle/>
          <a:p>
            <a:r>
              <a:rPr lang="en-US" altLang="en-US"/>
              <a:t>Bank Holiday</a:t>
            </a:r>
          </a:p>
        </p:txBody>
      </p:sp>
      <p:pic>
        <p:nvPicPr>
          <p:cNvPr id="172036" name="Picture 2" descr="C:\Users\middldo\Desktop\imagesCAJP4L3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5350" y="4572000"/>
            <a:ext cx="3054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233680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r>
              <a:rPr lang="en-US" altLang="en-US"/>
              <a:t>New Deal Agencies</a:t>
            </a:r>
          </a:p>
        </p:txBody>
      </p:sp>
      <p:sp>
        <p:nvSpPr>
          <p:cNvPr id="173059" name="Rectangle 3"/>
          <p:cNvSpPr>
            <a:spLocks noGrp="1" noChangeArrowheads="1"/>
          </p:cNvSpPr>
          <p:nvPr>
            <p:ph type="body" idx="1"/>
          </p:nvPr>
        </p:nvSpPr>
        <p:spPr>
          <a:xfrm>
            <a:off x="228600" y="1600200"/>
            <a:ext cx="8458200" cy="4038600"/>
          </a:xfrm>
        </p:spPr>
        <p:txBody>
          <a:bodyPr/>
          <a:lstStyle/>
          <a:p>
            <a:pPr eaLnBrk="1" hangingPunct="1"/>
            <a:r>
              <a:rPr lang="en-US" altLang="en-US" sz="2800"/>
              <a:t>Federal Deposit Insurance Corporation (FDIC)</a:t>
            </a:r>
          </a:p>
          <a:p>
            <a:pPr eaLnBrk="1" hangingPunct="1"/>
            <a:r>
              <a:rPr lang="en-US" altLang="en-US" sz="2800"/>
              <a:t>Securities and Exchange Commission (SEC)</a:t>
            </a:r>
          </a:p>
          <a:p>
            <a:pPr eaLnBrk="1" hangingPunct="1"/>
            <a:r>
              <a:rPr lang="en-US" altLang="en-US" sz="2800"/>
              <a:t>Works Progress Administration (WPA)</a:t>
            </a:r>
          </a:p>
          <a:p>
            <a:pPr eaLnBrk="1" hangingPunct="1"/>
            <a:r>
              <a:rPr lang="en-US" altLang="en-US" sz="2800"/>
              <a:t>Public Works Administration (PWA)</a:t>
            </a:r>
          </a:p>
          <a:p>
            <a:pPr eaLnBrk="1" hangingPunct="1"/>
            <a:r>
              <a:rPr lang="en-US" altLang="en-US" sz="2800"/>
              <a:t>Civilian Conservation Corps (CCC)</a:t>
            </a:r>
          </a:p>
          <a:p>
            <a:pPr eaLnBrk="1" hangingPunct="1"/>
            <a:r>
              <a:rPr lang="en-US" altLang="en-US" sz="2800"/>
              <a:t>Agricultural Adjustment Act (AAA)</a:t>
            </a:r>
          </a:p>
          <a:p>
            <a:pPr eaLnBrk="1" hangingPunct="1"/>
            <a:r>
              <a:rPr lang="en-US" altLang="en-US" sz="2800"/>
              <a:t>Tennessee Valley Authority (TVA)</a:t>
            </a:r>
          </a:p>
          <a:p>
            <a:pPr eaLnBrk="1" hangingPunct="1"/>
            <a:endParaRPr lang="en-US" altLang="en-US" sz="2800"/>
          </a:p>
        </p:txBody>
      </p:sp>
      <p:pic>
        <p:nvPicPr>
          <p:cNvPr id="173060" name="Picture 4" descr="275px-Alphab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0313" y="3200400"/>
            <a:ext cx="283368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449290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3"/>
          <p:cNvSpPr>
            <a:spLocks noGrp="1" noChangeArrowheads="1"/>
          </p:cNvSpPr>
          <p:nvPr>
            <p:ph type="body" idx="1"/>
          </p:nvPr>
        </p:nvSpPr>
        <p:spPr>
          <a:xfrm>
            <a:off x="381000" y="1600200"/>
            <a:ext cx="8458200" cy="5029200"/>
          </a:xfrm>
        </p:spPr>
        <p:txBody>
          <a:bodyPr/>
          <a:lstStyle/>
          <a:p>
            <a:pPr eaLnBrk="1" hangingPunct="1"/>
            <a:r>
              <a:rPr lang="en-US" altLang="en-US"/>
              <a:t>A law enacted in 1935 to provide aid to retirees, the unemployed, people with disabilities, and dependent mother’s and children. </a:t>
            </a:r>
          </a:p>
        </p:txBody>
      </p:sp>
      <p:sp>
        <p:nvSpPr>
          <p:cNvPr id="174083" name="Title 1"/>
          <p:cNvSpPr>
            <a:spLocks noGrp="1"/>
          </p:cNvSpPr>
          <p:nvPr>
            <p:ph type="title"/>
          </p:nvPr>
        </p:nvSpPr>
        <p:spPr/>
        <p:txBody>
          <a:bodyPr/>
          <a:lstStyle/>
          <a:p>
            <a:r>
              <a:rPr lang="en-US" altLang="en-US"/>
              <a:t>Social Security Act</a:t>
            </a:r>
          </a:p>
        </p:txBody>
      </p:sp>
      <p:pic>
        <p:nvPicPr>
          <p:cNvPr id="174084" name="Picture 2" descr="C:\Users\middldo\Desktop\social-security-card_thumb[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1175" y="4019550"/>
            <a:ext cx="48006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8127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
          <p:cNvSpPr>
            <a:spLocks noGrp="1"/>
          </p:cNvSpPr>
          <p:nvPr>
            <p:ph type="title"/>
          </p:nvPr>
        </p:nvSpPr>
        <p:spPr/>
        <p:txBody>
          <a:bodyPr/>
          <a:lstStyle/>
          <a:p>
            <a:r>
              <a:rPr lang="en-US" altLang="en-US"/>
              <a:t>“The Battle Hymn of the Republic”</a:t>
            </a:r>
          </a:p>
        </p:txBody>
      </p:sp>
      <p:sp>
        <p:nvSpPr>
          <p:cNvPr id="18435" name="Content Placeholder 3"/>
          <p:cNvSpPr>
            <a:spLocks noGrp="1"/>
          </p:cNvSpPr>
          <p:nvPr>
            <p:ph idx="1"/>
          </p:nvPr>
        </p:nvSpPr>
        <p:spPr>
          <a:xfrm>
            <a:off x="457200" y="1600200"/>
            <a:ext cx="3886200" cy="4525963"/>
          </a:xfrm>
        </p:spPr>
        <p:txBody>
          <a:bodyPr>
            <a:normAutofit lnSpcReduction="10000"/>
          </a:bodyPr>
          <a:lstStyle/>
          <a:p>
            <a:r>
              <a:rPr lang="en-US" altLang="en-US" sz="2800" b="1"/>
              <a:t>Abolitionist &amp; poet Julia Ward Howe in 1861 composed these lyrics toward the cause of ending slavery. When Lincoln first heard the song he cried out as tears rolled down his face “sing it again! Sing it again!”</a:t>
            </a:r>
          </a:p>
        </p:txBody>
      </p:sp>
      <p:pic>
        <p:nvPicPr>
          <p:cNvPr id="18436" name="Picture 2" descr="C:\Users\middldo\Desktop\battlehymn_sn[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295400"/>
            <a:ext cx="4137025" cy="465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9600" y="57785"/>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934607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Rectangle 3"/>
          <p:cNvSpPr>
            <a:spLocks noGrp="1" noChangeArrowheads="1"/>
          </p:cNvSpPr>
          <p:nvPr>
            <p:ph type="body" idx="1"/>
          </p:nvPr>
        </p:nvSpPr>
        <p:spPr>
          <a:xfrm>
            <a:off x="228600" y="1524000"/>
            <a:ext cx="8610600" cy="5105400"/>
          </a:xfrm>
        </p:spPr>
        <p:txBody>
          <a:bodyPr/>
          <a:lstStyle/>
          <a:p>
            <a:pPr eaLnBrk="1" hangingPunct="1">
              <a:defRPr/>
            </a:pPr>
            <a:r>
              <a:rPr lang="en-US" altLang="en-US" dirty="0"/>
              <a:t>President FDR wanted to boost confidence and enlighten Americans on the programs of the New Deal. He did this through a series of radio talks called the “fireside chats”. These talks made Americans feel </a:t>
            </a:r>
          </a:p>
          <a:p>
            <a:pPr marL="0" indent="0" eaLnBrk="1" hangingPunct="1">
              <a:buFontTx/>
              <a:buNone/>
              <a:defRPr/>
            </a:pPr>
            <a:r>
              <a:rPr lang="en-US" altLang="en-US" dirty="0"/>
              <a:t>  as if the president was </a:t>
            </a:r>
          </a:p>
          <a:p>
            <a:pPr marL="0" indent="0" eaLnBrk="1" hangingPunct="1">
              <a:buFontTx/>
              <a:buNone/>
              <a:defRPr/>
            </a:pPr>
            <a:r>
              <a:rPr lang="en-US" altLang="en-US" dirty="0"/>
              <a:t>  talking directly to them.</a:t>
            </a:r>
          </a:p>
          <a:p>
            <a:pPr marL="0" indent="0" eaLnBrk="1" hangingPunct="1">
              <a:buFontTx/>
              <a:buNone/>
              <a:defRPr/>
            </a:pPr>
            <a:endParaRPr lang="en-US" altLang="en-US" dirty="0"/>
          </a:p>
        </p:txBody>
      </p:sp>
      <p:sp>
        <p:nvSpPr>
          <p:cNvPr id="175107" name="Title 1"/>
          <p:cNvSpPr>
            <a:spLocks noGrp="1"/>
          </p:cNvSpPr>
          <p:nvPr>
            <p:ph type="title"/>
          </p:nvPr>
        </p:nvSpPr>
        <p:spPr/>
        <p:txBody>
          <a:bodyPr/>
          <a:lstStyle/>
          <a:p>
            <a:r>
              <a:rPr lang="en-US" altLang="en-US"/>
              <a:t>Fireside Chats</a:t>
            </a:r>
          </a:p>
        </p:txBody>
      </p:sp>
      <p:pic>
        <p:nvPicPr>
          <p:cNvPr id="175108" name="Picture 2" descr="C:\Users\middldo\Desktop\family-radio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1475" y="3905250"/>
            <a:ext cx="36576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590441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pPr eaLnBrk="1" hangingPunct="1"/>
            <a:r>
              <a:rPr lang="en-US" altLang="en-US"/>
              <a:t>Bonus Army, 1932</a:t>
            </a:r>
          </a:p>
        </p:txBody>
      </p:sp>
      <p:sp>
        <p:nvSpPr>
          <p:cNvPr id="176131" name="Rectangle 3"/>
          <p:cNvSpPr>
            <a:spLocks noGrp="1" noChangeArrowheads="1"/>
          </p:cNvSpPr>
          <p:nvPr>
            <p:ph type="body" idx="1"/>
          </p:nvPr>
        </p:nvSpPr>
        <p:spPr>
          <a:xfrm>
            <a:off x="228600" y="1371600"/>
            <a:ext cx="5562600" cy="4754563"/>
          </a:xfrm>
        </p:spPr>
        <p:txBody>
          <a:bodyPr/>
          <a:lstStyle/>
          <a:p>
            <a:pPr eaLnBrk="1" hangingPunct="1">
              <a:lnSpc>
                <a:spcPct val="90000"/>
              </a:lnSpc>
            </a:pPr>
            <a:r>
              <a:rPr lang="en-US" altLang="en-US"/>
              <a:t>Facing the financial crisis of the Depression, WW I veterans asked Congress to pay their retirement bonuses early. Congress considered a bill, but it was not approved. Angry veterans marched on Washington, D.C., and Hoover called in the army. </a:t>
            </a:r>
          </a:p>
        </p:txBody>
      </p:sp>
      <p:pic>
        <p:nvPicPr>
          <p:cNvPr id="176132" name="Picture 4" descr="bonus_army_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0413" y="1524000"/>
            <a:ext cx="3303587"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914925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pPr eaLnBrk="1" hangingPunct="1"/>
            <a:r>
              <a:rPr lang="en-US" altLang="en-US"/>
              <a:t>Black Cabinet</a:t>
            </a:r>
          </a:p>
        </p:txBody>
      </p:sp>
      <p:sp>
        <p:nvSpPr>
          <p:cNvPr id="177155" name="Rectangle 3"/>
          <p:cNvSpPr>
            <a:spLocks noGrp="1" noChangeArrowheads="1"/>
          </p:cNvSpPr>
          <p:nvPr>
            <p:ph type="body" idx="1"/>
          </p:nvPr>
        </p:nvSpPr>
        <p:spPr>
          <a:xfrm>
            <a:off x="457200" y="1600200"/>
            <a:ext cx="8534400" cy="4525963"/>
          </a:xfrm>
        </p:spPr>
        <p:txBody>
          <a:bodyPr/>
          <a:lstStyle/>
          <a:p>
            <a:pPr eaLnBrk="1" hangingPunct="1"/>
            <a:r>
              <a:rPr lang="en-US" altLang="en-US"/>
              <a:t>Group of African-American leaders who served as unofficial advisers to President Franklin D. Roosevelt. </a:t>
            </a:r>
          </a:p>
        </p:txBody>
      </p:sp>
      <p:pic>
        <p:nvPicPr>
          <p:cNvPr id="177156" name="Picture 2" descr="C:\Users\middldo\Desktop\(Mary_McLeod_Bethune),__Mrs._Eleanor_Roosevelt_and_others_at_the_opening_of_Midway_Hall,_one_of_two_residence_halls_buil_-_NARA_-_53303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1063" y="3394075"/>
            <a:ext cx="4376737"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919638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altLang="en-US"/>
              <a:t>1934 Indian Reorganization Act</a:t>
            </a:r>
          </a:p>
        </p:txBody>
      </p:sp>
      <p:sp>
        <p:nvSpPr>
          <p:cNvPr id="177155" name="Rectangle 3"/>
          <p:cNvSpPr>
            <a:spLocks noGrp="1" noChangeArrowheads="1"/>
          </p:cNvSpPr>
          <p:nvPr>
            <p:ph type="body" idx="1"/>
          </p:nvPr>
        </p:nvSpPr>
        <p:spPr>
          <a:xfrm>
            <a:off x="152400" y="1600200"/>
            <a:ext cx="8534400" cy="5105400"/>
          </a:xfrm>
        </p:spPr>
        <p:txBody>
          <a:bodyPr/>
          <a:lstStyle/>
          <a:p>
            <a:pPr eaLnBrk="1" hangingPunct="1">
              <a:defRPr/>
            </a:pPr>
            <a:r>
              <a:rPr lang="en-US" altLang="en-US" sz="2800" dirty="0"/>
              <a:t>This law gave Native Americans greater control over their destiny. It mandated changes in three areas-economic, cultural, and political. </a:t>
            </a:r>
          </a:p>
          <a:p>
            <a:pPr marL="0" indent="0" eaLnBrk="1" hangingPunct="1">
              <a:buFontTx/>
              <a:buNone/>
              <a:defRPr/>
            </a:pPr>
            <a:r>
              <a:rPr lang="en-US" altLang="en-US" sz="2800" dirty="0"/>
              <a:t>1.Economic- There land would no longer be broken up into individual farms, but would belong to the entire tribe as a whole.</a:t>
            </a:r>
          </a:p>
          <a:p>
            <a:pPr marL="0" indent="0" eaLnBrk="1" hangingPunct="1">
              <a:buFontTx/>
              <a:buNone/>
              <a:defRPr/>
            </a:pPr>
            <a:r>
              <a:rPr lang="en-US" altLang="en-US" sz="2800" dirty="0"/>
              <a:t>2.Cutural- The number of boarding schools                 would be cut back, and children could attend          day schools on the reservations.</a:t>
            </a:r>
          </a:p>
          <a:p>
            <a:pPr marL="0" indent="0" eaLnBrk="1" hangingPunct="1">
              <a:buFontTx/>
              <a:buNone/>
              <a:defRPr/>
            </a:pPr>
            <a:r>
              <a:rPr lang="en-US" altLang="en-US" sz="2800" dirty="0"/>
              <a:t>3.Political- Tribes could elect tribal </a:t>
            </a:r>
            <a:r>
              <a:rPr lang="en-US" altLang="en-US" sz="2800"/>
              <a:t>councils                        </a:t>
            </a:r>
            <a:r>
              <a:rPr lang="en-US" altLang="en-US" sz="2800" dirty="0"/>
              <a:t>to govern their reservations.</a:t>
            </a:r>
          </a:p>
          <a:p>
            <a:pPr marL="0" indent="0" eaLnBrk="1" hangingPunct="1">
              <a:buFontTx/>
              <a:buNone/>
              <a:defRPr/>
            </a:pPr>
            <a:endParaRPr lang="en-US" altLang="en-US" sz="2800" dirty="0"/>
          </a:p>
        </p:txBody>
      </p:sp>
      <p:pic>
        <p:nvPicPr>
          <p:cNvPr id="178180" name="Picture 2" descr="C:\Users\middldo\Desktop\imagesCAFU1UI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4473575"/>
            <a:ext cx="183038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748917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pPr eaLnBrk="1" hangingPunct="1"/>
            <a:r>
              <a:rPr lang="en-US" altLang="en-US"/>
              <a:t>Indian New Deal</a:t>
            </a:r>
          </a:p>
        </p:txBody>
      </p:sp>
      <p:sp>
        <p:nvSpPr>
          <p:cNvPr id="179203" name="Rectangle 3"/>
          <p:cNvSpPr>
            <a:spLocks noGrp="1" noChangeArrowheads="1"/>
          </p:cNvSpPr>
          <p:nvPr>
            <p:ph type="body" idx="1"/>
          </p:nvPr>
        </p:nvSpPr>
        <p:spPr>
          <a:xfrm>
            <a:off x="457200" y="1600200"/>
            <a:ext cx="5486400" cy="4525963"/>
          </a:xfrm>
        </p:spPr>
        <p:txBody>
          <a:bodyPr/>
          <a:lstStyle/>
          <a:p>
            <a:pPr eaLnBrk="1" hangingPunct="1"/>
            <a:r>
              <a:rPr lang="en-US" altLang="en-US"/>
              <a:t>1930’s legislation that gave Indians greater control over their affairs and provided funding for schools and hospitals. </a:t>
            </a:r>
          </a:p>
        </p:txBody>
      </p:sp>
      <p:pic>
        <p:nvPicPr>
          <p:cNvPr id="179204" name="Picture 2" descr="C:\Users\middldo\Desktop\imagesCAF2CHH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8738" y="3048000"/>
            <a:ext cx="2601912"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99412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pPr eaLnBrk="1" hangingPunct="1"/>
            <a:r>
              <a:rPr lang="en-US" altLang="en-US"/>
              <a:t>Dust Bowl, 1930s</a:t>
            </a:r>
          </a:p>
        </p:txBody>
      </p:sp>
      <p:sp>
        <p:nvSpPr>
          <p:cNvPr id="98307" name="Rectangle 3"/>
          <p:cNvSpPr>
            <a:spLocks noGrp="1" noChangeArrowheads="1"/>
          </p:cNvSpPr>
          <p:nvPr>
            <p:ph type="body" idx="1"/>
          </p:nvPr>
        </p:nvSpPr>
        <p:spPr>
          <a:xfrm>
            <a:off x="152400" y="1371600"/>
            <a:ext cx="8763000" cy="5105400"/>
          </a:xfrm>
        </p:spPr>
        <p:txBody>
          <a:bodyPr/>
          <a:lstStyle/>
          <a:p>
            <a:pPr eaLnBrk="1" hangingPunct="1">
              <a:defRPr/>
            </a:pPr>
            <a:r>
              <a:rPr lang="en-US" altLang="en-US" dirty="0"/>
              <a:t>A series of catastrophic dust storms caused major ecological and agricultural damage to American prairie lands in the 1930s, caused by decades of inappropriate farming techniques. </a:t>
            </a:r>
          </a:p>
          <a:p>
            <a:pPr eaLnBrk="1" hangingPunct="1">
              <a:defRPr/>
            </a:pPr>
            <a:r>
              <a:rPr lang="en-US" altLang="en-US" dirty="0"/>
              <a:t>Hardest hit: Oklahoma,</a:t>
            </a:r>
          </a:p>
          <a:p>
            <a:pPr marL="0" indent="0" eaLnBrk="1" hangingPunct="1">
              <a:buFontTx/>
              <a:buNone/>
              <a:defRPr/>
            </a:pPr>
            <a:r>
              <a:rPr lang="en-US" altLang="en-US" dirty="0"/>
              <a:t>Texas, Kansas, New Mexico.</a:t>
            </a:r>
          </a:p>
          <a:p>
            <a:pPr marL="0" indent="0" eaLnBrk="1" hangingPunct="1">
              <a:buFontTx/>
              <a:buNone/>
              <a:defRPr/>
            </a:pPr>
            <a:r>
              <a:rPr lang="en-US" altLang="en-US" dirty="0"/>
              <a:t>Many people left the area for</a:t>
            </a:r>
          </a:p>
          <a:p>
            <a:pPr marL="0" indent="0" eaLnBrk="1" hangingPunct="1">
              <a:buFontTx/>
              <a:buNone/>
              <a:defRPr/>
            </a:pPr>
            <a:r>
              <a:rPr lang="en-US" altLang="en-US" dirty="0"/>
              <a:t>California to start a new life.</a:t>
            </a:r>
          </a:p>
        </p:txBody>
      </p:sp>
      <p:pic>
        <p:nvPicPr>
          <p:cNvPr id="180228" name="Picture 4" descr="Image:Dallas South Dakota 19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8163" y="4070350"/>
            <a:ext cx="351155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651128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normAutofit fontScale="90000"/>
          </a:bodyPr>
          <a:lstStyle/>
          <a:p>
            <a:pPr eaLnBrk="1" hangingPunct="1"/>
            <a:r>
              <a:rPr lang="en-US" altLang="en-US" sz="4000"/>
              <a:t>Long Term Effects of New Deal Programs</a:t>
            </a:r>
          </a:p>
        </p:txBody>
      </p:sp>
      <p:sp>
        <p:nvSpPr>
          <p:cNvPr id="181251" name="Rectangle 3"/>
          <p:cNvSpPr>
            <a:spLocks noGrp="1" noChangeArrowheads="1"/>
          </p:cNvSpPr>
          <p:nvPr>
            <p:ph type="body" idx="1"/>
          </p:nvPr>
        </p:nvSpPr>
        <p:spPr/>
        <p:txBody>
          <a:bodyPr/>
          <a:lstStyle/>
          <a:p>
            <a:pPr eaLnBrk="1" hangingPunct="1"/>
            <a:r>
              <a:rPr lang="en-US" altLang="en-US"/>
              <a:t>Expansion of the role of federal government</a:t>
            </a:r>
          </a:p>
          <a:p>
            <a:pPr eaLnBrk="1" hangingPunct="1"/>
            <a:r>
              <a:rPr lang="en-US" altLang="en-US"/>
              <a:t>Government responsibility for the welfare of its citizens</a:t>
            </a:r>
          </a:p>
          <a:p>
            <a:pPr eaLnBrk="1" hangingPunct="1"/>
            <a:r>
              <a:rPr lang="en-US" altLang="en-US"/>
              <a:t>Expanding government role in the economy</a:t>
            </a:r>
          </a:p>
          <a:p>
            <a:pPr eaLnBrk="1" hangingPunct="1"/>
            <a:r>
              <a:rPr lang="en-US" altLang="en-US"/>
              <a:t>Deficit spending</a:t>
            </a:r>
          </a:p>
          <a:p>
            <a:pPr eaLnBrk="1" hangingPunct="1"/>
            <a:endParaRPr lang="en-US" altLang="en-US"/>
          </a:p>
        </p:txBody>
      </p:sp>
      <p:pic>
        <p:nvPicPr>
          <p:cNvPr id="181252" name="Picture 4" descr="180px-Stamp-ctc-newd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4343400"/>
            <a:ext cx="2233613"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9600" y="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9399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152400" y="274638"/>
            <a:ext cx="8763000" cy="1143000"/>
          </a:xfrm>
        </p:spPr>
        <p:txBody>
          <a:bodyPr/>
          <a:lstStyle/>
          <a:p>
            <a:r>
              <a:rPr lang="en-US" altLang="en-US"/>
              <a:t>Native Americans in the Civil War</a:t>
            </a:r>
          </a:p>
        </p:txBody>
      </p:sp>
      <p:sp>
        <p:nvSpPr>
          <p:cNvPr id="18435" name="Content Placeholder 3"/>
          <p:cNvSpPr>
            <a:spLocks noGrp="1"/>
          </p:cNvSpPr>
          <p:nvPr>
            <p:ph idx="1"/>
          </p:nvPr>
        </p:nvSpPr>
        <p:spPr>
          <a:xfrm>
            <a:off x="457200" y="1600200"/>
            <a:ext cx="8077200" cy="4525963"/>
          </a:xfrm>
        </p:spPr>
        <p:txBody>
          <a:bodyPr/>
          <a:lstStyle/>
          <a:p>
            <a:pPr marL="0" indent="0">
              <a:buFontTx/>
              <a:buNone/>
              <a:defRPr/>
            </a:pPr>
            <a:r>
              <a:rPr lang="en-US" altLang="en-US" dirty="0"/>
              <a:t>The North &amp; the South both courted Native American tribes during the Civil War. While tribes like the Cheyenne supported the North, the Creeks &amp; Choctaws supported the South. </a:t>
            </a:r>
          </a:p>
          <a:p>
            <a:pPr marL="0" indent="0">
              <a:buFontTx/>
              <a:buNone/>
              <a:defRPr/>
            </a:pPr>
            <a:r>
              <a:rPr lang="en-US" altLang="en-US" dirty="0"/>
              <a:t>The Cherokee were </a:t>
            </a:r>
          </a:p>
          <a:p>
            <a:pPr marL="0" indent="0">
              <a:buFontTx/>
              <a:buNone/>
              <a:defRPr/>
            </a:pPr>
            <a:r>
              <a:rPr lang="en-US" altLang="en-US" dirty="0"/>
              <a:t>divided within itself </a:t>
            </a:r>
          </a:p>
          <a:p>
            <a:pPr marL="0" indent="0">
              <a:buFontTx/>
              <a:buNone/>
              <a:defRPr/>
            </a:pPr>
            <a:r>
              <a:rPr lang="en-US" altLang="en-US" dirty="0"/>
              <a:t>over who to support.</a:t>
            </a:r>
          </a:p>
          <a:p>
            <a:pPr marL="0" indent="0">
              <a:buFontTx/>
              <a:buNone/>
              <a:defRPr/>
            </a:pPr>
            <a:endParaRPr lang="en-US" altLang="en-US" dirty="0"/>
          </a:p>
          <a:p>
            <a:pPr>
              <a:defRPr/>
            </a:pPr>
            <a:endParaRPr lang="en-US" altLang="en-US" dirty="0"/>
          </a:p>
          <a:p>
            <a:pPr>
              <a:defRPr/>
            </a:pPr>
            <a:endParaRPr lang="en-US" altLang="en-US" dirty="0"/>
          </a:p>
        </p:txBody>
      </p:sp>
      <p:pic>
        <p:nvPicPr>
          <p:cNvPr id="19460" name="Picture 2" descr="C:\Users\middldo\Desktop\ac4e0b5b-e421-4229-9801-4956180cceb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657600"/>
            <a:ext cx="48768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9600" y="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0625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en-US" sz="4000"/>
              <a:t>Emancipation Proclamation, 1862</a:t>
            </a:r>
          </a:p>
        </p:txBody>
      </p:sp>
      <p:sp>
        <p:nvSpPr>
          <p:cNvPr id="20483" name="Rectangle 3"/>
          <p:cNvSpPr>
            <a:spLocks noGrp="1" noChangeArrowheads="1"/>
          </p:cNvSpPr>
          <p:nvPr>
            <p:ph type="body" idx="1"/>
          </p:nvPr>
        </p:nvSpPr>
        <p:spPr>
          <a:xfrm>
            <a:off x="457200" y="1600200"/>
            <a:ext cx="3962400" cy="4525963"/>
          </a:xfrm>
        </p:spPr>
        <p:txBody>
          <a:bodyPr/>
          <a:lstStyle/>
          <a:p>
            <a:pPr eaLnBrk="1" hangingPunct="1">
              <a:lnSpc>
                <a:spcPct val="90000"/>
              </a:lnSpc>
            </a:pPr>
            <a:r>
              <a:rPr lang="en-US" altLang="en-US" sz="3600"/>
              <a:t>Lincoln freed all slaves in states that had seceded. Lincoln had no power to enforce the law.</a:t>
            </a:r>
            <a:r>
              <a:rPr lang="en-US" altLang="en-US"/>
              <a:t> </a:t>
            </a:r>
          </a:p>
        </p:txBody>
      </p:sp>
      <p:pic>
        <p:nvPicPr>
          <p:cNvPr id="20484" name="Picture 4" descr="emancip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389063"/>
            <a:ext cx="4191000" cy="538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0479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1524000"/>
            <a:ext cx="8229600" cy="1143000"/>
          </a:xfrm>
        </p:spPr>
        <p:txBody>
          <a:bodyPr>
            <a:normAutofit fontScale="90000"/>
          </a:bodyPr>
          <a:lstStyle/>
          <a:p>
            <a:pPr algn="l"/>
            <a:r>
              <a:rPr lang="en-US" altLang="en-US" b="1" u="sng"/>
              <a:t>NOTE: </a:t>
            </a:r>
            <a:r>
              <a:rPr lang="en-US" altLang="en-US"/>
              <a:t>On the exam you will be asked to analyze U.S. History using primary &amp; secondary sources.  This may include the following:</a:t>
            </a:r>
          </a:p>
        </p:txBody>
      </p:sp>
      <p:sp>
        <p:nvSpPr>
          <p:cNvPr id="3075" name="Content Placeholder 2"/>
          <p:cNvSpPr>
            <a:spLocks noGrp="1"/>
          </p:cNvSpPr>
          <p:nvPr>
            <p:ph idx="1"/>
          </p:nvPr>
        </p:nvSpPr>
        <p:spPr/>
        <p:txBody>
          <a:bodyPr>
            <a:normAutofit fontScale="92500" lnSpcReduction="20000"/>
          </a:bodyPr>
          <a:lstStyle/>
          <a:p>
            <a:endParaRPr lang="en-US" altLang="en-US"/>
          </a:p>
          <a:p>
            <a:endParaRPr lang="en-US" altLang="en-US"/>
          </a:p>
          <a:p>
            <a:endParaRPr lang="en-US" altLang="en-US"/>
          </a:p>
          <a:p>
            <a:endParaRPr lang="en-US" altLang="en-US"/>
          </a:p>
          <a:p>
            <a:r>
              <a:rPr lang="en-US" altLang="en-US"/>
              <a:t>Interpret primary &amp; secondary sources</a:t>
            </a:r>
          </a:p>
          <a:p>
            <a:r>
              <a:rPr lang="en-US" altLang="en-US"/>
              <a:t>Political cartoons</a:t>
            </a:r>
          </a:p>
          <a:p>
            <a:r>
              <a:rPr lang="en-US" altLang="en-US"/>
              <a:t>Charts </a:t>
            </a:r>
          </a:p>
          <a:p>
            <a:r>
              <a:rPr lang="en-US" altLang="en-US"/>
              <a:t>Graphs </a:t>
            </a:r>
          </a:p>
          <a:p>
            <a:r>
              <a:rPr lang="en-US" altLang="en-US"/>
              <a:t>Maps</a:t>
            </a:r>
          </a:p>
          <a:p>
            <a:endParaRPr lang="en-US" altLang="en-US"/>
          </a:p>
        </p:txBody>
      </p:sp>
    </p:spTree>
    <p:extLst>
      <p:ext uri="{BB962C8B-B14F-4D97-AF65-F5344CB8AC3E}">
        <p14:creationId xmlns:p14="http://schemas.microsoft.com/office/powerpoint/2010/main" val="333906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en-US"/>
              <a:t>Reconstruction Plans</a:t>
            </a:r>
          </a:p>
        </p:txBody>
      </p:sp>
      <p:sp>
        <p:nvSpPr>
          <p:cNvPr id="21507" name="Rectangle 3"/>
          <p:cNvSpPr>
            <a:spLocks noGrp="1" noChangeArrowheads="1"/>
          </p:cNvSpPr>
          <p:nvPr>
            <p:ph type="body" sz="half" idx="1"/>
          </p:nvPr>
        </p:nvSpPr>
        <p:spPr/>
        <p:txBody>
          <a:bodyPr/>
          <a:lstStyle/>
          <a:p>
            <a:pPr eaLnBrk="1" hangingPunct="1">
              <a:lnSpc>
                <a:spcPct val="90000"/>
              </a:lnSpc>
            </a:pPr>
            <a:r>
              <a:rPr lang="en-US" altLang="en-US" b="1" u="sng"/>
              <a:t>Presidential Plans</a:t>
            </a:r>
          </a:p>
          <a:p>
            <a:pPr eaLnBrk="1" hangingPunct="1">
              <a:lnSpc>
                <a:spcPct val="90000"/>
              </a:lnSpc>
            </a:pPr>
            <a:r>
              <a:rPr lang="en-US" altLang="en-US"/>
              <a:t>Lincoln offered the “Ten Percent Plan.”</a:t>
            </a:r>
          </a:p>
          <a:p>
            <a:pPr eaLnBrk="1" hangingPunct="1">
              <a:lnSpc>
                <a:spcPct val="90000"/>
              </a:lnSpc>
            </a:pPr>
            <a:r>
              <a:rPr lang="en-US" altLang="en-US"/>
              <a:t>Johnson’s plan was similar to Lincoln’s, but required wealthy planters to request pardons and did not support voting rights for African-Americans.</a:t>
            </a:r>
          </a:p>
        </p:txBody>
      </p:sp>
      <p:sp>
        <p:nvSpPr>
          <p:cNvPr id="21508" name="Rectangle 4"/>
          <p:cNvSpPr>
            <a:spLocks noGrp="1" noChangeArrowheads="1"/>
          </p:cNvSpPr>
          <p:nvPr>
            <p:ph type="body" sz="half" idx="2"/>
          </p:nvPr>
        </p:nvSpPr>
        <p:spPr/>
        <p:txBody>
          <a:bodyPr/>
          <a:lstStyle/>
          <a:p>
            <a:pPr eaLnBrk="1" hangingPunct="1">
              <a:lnSpc>
                <a:spcPct val="90000"/>
              </a:lnSpc>
            </a:pPr>
            <a:r>
              <a:rPr lang="en-US" altLang="en-US" b="1" u="sng"/>
              <a:t>Congressional Plan</a:t>
            </a:r>
          </a:p>
          <a:p>
            <a:pPr eaLnBrk="1" hangingPunct="1">
              <a:lnSpc>
                <a:spcPct val="90000"/>
              </a:lnSpc>
            </a:pPr>
            <a:r>
              <a:rPr lang="en-US" altLang="en-US"/>
              <a:t>“Radical Republicans” passed the Wade-Davis Bill. Lincoln pocket vetoed the bill.</a:t>
            </a:r>
          </a:p>
          <a:p>
            <a:pPr eaLnBrk="1" hangingPunct="1">
              <a:lnSpc>
                <a:spcPct val="90000"/>
              </a:lnSpc>
            </a:pPr>
            <a:r>
              <a:rPr lang="en-US" altLang="en-US"/>
              <a:t>Established Freedmen’s Bureau and passed the Civil Rights Act of 1866.</a:t>
            </a:r>
          </a:p>
        </p:txBody>
      </p:sp>
      <p:pic>
        <p:nvPicPr>
          <p:cNvPr id="6"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8046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a:t>Civil War Amendments</a:t>
            </a:r>
          </a:p>
        </p:txBody>
      </p:sp>
      <p:sp>
        <p:nvSpPr>
          <p:cNvPr id="22531" name="Rectangle 3"/>
          <p:cNvSpPr>
            <a:spLocks noGrp="1" noChangeArrowheads="1"/>
          </p:cNvSpPr>
          <p:nvPr>
            <p:ph type="body" idx="1"/>
          </p:nvPr>
        </p:nvSpPr>
        <p:spPr/>
        <p:txBody>
          <a:bodyPr/>
          <a:lstStyle/>
          <a:p>
            <a:pPr eaLnBrk="1" hangingPunct="1">
              <a:lnSpc>
                <a:spcPct val="90000"/>
              </a:lnSpc>
            </a:pPr>
            <a:r>
              <a:rPr lang="en-US" altLang="en-US" sz="2800"/>
              <a:t>13</a:t>
            </a:r>
            <a:r>
              <a:rPr lang="en-US" altLang="en-US" sz="2800" baseline="30000"/>
              <a:t>th</a:t>
            </a:r>
            <a:r>
              <a:rPr lang="en-US" altLang="en-US" sz="2800"/>
              <a:t> - Freed all slaves, abolished slavery. </a:t>
            </a:r>
          </a:p>
          <a:p>
            <a:pPr eaLnBrk="1" hangingPunct="1">
              <a:lnSpc>
                <a:spcPct val="90000"/>
              </a:lnSpc>
            </a:pPr>
            <a:r>
              <a:rPr lang="en-US" altLang="en-US" sz="2800"/>
              <a:t>14</a:t>
            </a:r>
            <a:r>
              <a:rPr lang="en-US" altLang="en-US" sz="2800" baseline="30000"/>
              <a:t>th</a:t>
            </a:r>
            <a:r>
              <a:rPr lang="en-US" altLang="en-US" sz="2800"/>
              <a:t> - It granted full citizenship to all native-born or naturalized Americans, including former slaves and immigrants. No state shall deny a person life, liberty, or property without due process of law.</a:t>
            </a:r>
          </a:p>
          <a:p>
            <a:pPr eaLnBrk="1" hangingPunct="1">
              <a:lnSpc>
                <a:spcPct val="90000"/>
              </a:lnSpc>
            </a:pPr>
            <a:r>
              <a:rPr lang="en-US" altLang="en-US" sz="2800"/>
              <a:t>15</a:t>
            </a:r>
            <a:r>
              <a:rPr lang="en-US" altLang="en-US" sz="2800" baseline="30000"/>
              <a:t>th</a:t>
            </a:r>
            <a:r>
              <a:rPr lang="en-US" altLang="en-US" sz="2800"/>
              <a:t> - No one could be denied the right to vote on account of race, color or having been a slave. It was to prevent states from amending their constitutions to deny black suffrage. </a:t>
            </a:r>
          </a:p>
        </p:txBody>
      </p:sp>
      <p:pic>
        <p:nvPicPr>
          <p:cNvPr id="5"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7882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en-US"/>
              <a:t>Civil Rights Act of 1866</a:t>
            </a:r>
          </a:p>
        </p:txBody>
      </p:sp>
      <p:sp>
        <p:nvSpPr>
          <p:cNvPr id="23555" name="Rectangle 3"/>
          <p:cNvSpPr>
            <a:spLocks noGrp="1" noChangeArrowheads="1"/>
          </p:cNvSpPr>
          <p:nvPr>
            <p:ph type="body" idx="1"/>
          </p:nvPr>
        </p:nvSpPr>
        <p:spPr/>
        <p:txBody>
          <a:bodyPr/>
          <a:lstStyle/>
          <a:p>
            <a:pPr eaLnBrk="1" hangingPunct="1"/>
            <a:r>
              <a:rPr lang="en-US" altLang="en-US"/>
              <a:t>Prohibited abridgement of rights of blacks or any other citizens. </a:t>
            </a:r>
          </a:p>
        </p:txBody>
      </p:sp>
      <p:pic>
        <p:nvPicPr>
          <p:cNvPr id="23556" name="Picture 4" descr="_civil_rights_act_18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5908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1426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2"/>
          <p:cNvSpPr>
            <a:spLocks noGrp="1"/>
          </p:cNvSpPr>
          <p:nvPr>
            <p:ph type="title"/>
          </p:nvPr>
        </p:nvSpPr>
        <p:spPr>
          <a:xfrm>
            <a:off x="152400" y="274638"/>
            <a:ext cx="8763000" cy="1143000"/>
          </a:xfrm>
        </p:spPr>
        <p:txBody>
          <a:bodyPr/>
          <a:lstStyle/>
          <a:p>
            <a:r>
              <a:rPr lang="en-US" altLang="en-US"/>
              <a:t>Black Codes</a:t>
            </a:r>
          </a:p>
        </p:txBody>
      </p:sp>
      <p:sp>
        <p:nvSpPr>
          <p:cNvPr id="24579" name="Content Placeholder 3"/>
          <p:cNvSpPr>
            <a:spLocks noGrp="1"/>
          </p:cNvSpPr>
          <p:nvPr>
            <p:ph idx="1"/>
          </p:nvPr>
        </p:nvSpPr>
        <p:spPr>
          <a:xfrm>
            <a:off x="304800" y="1219200"/>
            <a:ext cx="4495800" cy="5257800"/>
          </a:xfrm>
        </p:spPr>
        <p:txBody>
          <a:bodyPr/>
          <a:lstStyle/>
          <a:p>
            <a:pPr marL="0" indent="0">
              <a:buFontTx/>
              <a:buNone/>
            </a:pPr>
            <a:r>
              <a:rPr lang="en-US" altLang="en-US" sz="2800" b="1"/>
              <a:t>In order to restore the “old” ways Southern states passed these codes that:</a:t>
            </a:r>
          </a:p>
          <a:p>
            <a:pPr marL="0" indent="0">
              <a:buFontTx/>
              <a:buNone/>
            </a:pPr>
            <a:r>
              <a:rPr lang="en-US" altLang="en-US" sz="2800" b="1"/>
              <a:t>1.Limited African-American occupations to that of servants &amp; farm laborers.</a:t>
            </a:r>
          </a:p>
          <a:p>
            <a:pPr marL="0" indent="0">
              <a:buFontTx/>
              <a:buNone/>
            </a:pPr>
            <a:r>
              <a:rPr lang="en-US" altLang="en-US" sz="2800" b="1"/>
              <a:t>2.In some states African-Americans were prohibited from owning land.</a:t>
            </a:r>
          </a:p>
        </p:txBody>
      </p:sp>
      <p:pic>
        <p:nvPicPr>
          <p:cNvPr id="24580" name="Picture 2" descr="C:\Users\middldo\Desktop\imagesCA96GK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7775" y="1371600"/>
            <a:ext cx="3657600"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4178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2"/>
          <p:cNvSpPr>
            <a:spLocks noGrp="1"/>
          </p:cNvSpPr>
          <p:nvPr>
            <p:ph type="title"/>
          </p:nvPr>
        </p:nvSpPr>
        <p:spPr>
          <a:xfrm>
            <a:off x="152400" y="274638"/>
            <a:ext cx="8763000" cy="1143000"/>
          </a:xfrm>
        </p:spPr>
        <p:txBody>
          <a:bodyPr/>
          <a:lstStyle/>
          <a:p>
            <a:r>
              <a:rPr lang="en-US" altLang="en-US"/>
              <a:t>Freedman’s Bureau</a:t>
            </a:r>
          </a:p>
        </p:txBody>
      </p:sp>
      <p:sp>
        <p:nvSpPr>
          <p:cNvPr id="24579" name="Content Placeholder 3"/>
          <p:cNvSpPr>
            <a:spLocks noGrp="1"/>
          </p:cNvSpPr>
          <p:nvPr>
            <p:ph idx="1"/>
          </p:nvPr>
        </p:nvSpPr>
        <p:spPr>
          <a:xfrm>
            <a:off x="457200" y="1600200"/>
            <a:ext cx="8412163" cy="4621213"/>
          </a:xfrm>
        </p:spPr>
        <p:txBody>
          <a:bodyPr/>
          <a:lstStyle/>
          <a:p>
            <a:pPr marL="0" indent="0">
              <a:buFontTx/>
              <a:buNone/>
              <a:defRPr/>
            </a:pPr>
            <a:r>
              <a:rPr lang="en-US" altLang="en-US" dirty="0"/>
              <a:t>Federal government agency established in 1865 to aid nearly 4 million emancipated slaves as they transitioned to freedom.</a:t>
            </a:r>
          </a:p>
          <a:p>
            <a:pPr marL="0" indent="0">
              <a:buFontTx/>
              <a:buNone/>
              <a:defRPr/>
            </a:pPr>
            <a:r>
              <a:rPr lang="en-US" altLang="en-US" dirty="0"/>
              <a:t> It provided:</a:t>
            </a:r>
          </a:p>
          <a:p>
            <a:pPr>
              <a:defRPr/>
            </a:pPr>
            <a:r>
              <a:rPr lang="en-US" altLang="en-US" dirty="0"/>
              <a:t>Schools for education</a:t>
            </a:r>
          </a:p>
          <a:p>
            <a:pPr>
              <a:defRPr/>
            </a:pPr>
            <a:r>
              <a:rPr lang="en-US" altLang="en-US" dirty="0"/>
              <a:t>Medical care</a:t>
            </a:r>
          </a:p>
          <a:p>
            <a:pPr>
              <a:defRPr/>
            </a:pPr>
            <a:r>
              <a:rPr lang="en-US" altLang="en-US" dirty="0"/>
              <a:t>Marriage Certificates</a:t>
            </a:r>
          </a:p>
        </p:txBody>
      </p:sp>
      <p:pic>
        <p:nvPicPr>
          <p:cNvPr id="25604" name="Picture 2" descr="C:\Users\middldo\Desktop\imagesCAW23I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667000"/>
            <a:ext cx="4144963"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789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ltLang="en-US"/>
              <a:t>Compromise of 1877</a:t>
            </a:r>
          </a:p>
        </p:txBody>
      </p:sp>
      <p:sp>
        <p:nvSpPr>
          <p:cNvPr id="26627" name="Rectangle 3"/>
          <p:cNvSpPr>
            <a:spLocks noGrp="1" noChangeArrowheads="1"/>
          </p:cNvSpPr>
          <p:nvPr>
            <p:ph type="body" idx="1"/>
          </p:nvPr>
        </p:nvSpPr>
        <p:spPr/>
        <p:txBody>
          <a:bodyPr/>
          <a:lstStyle/>
          <a:p>
            <a:pPr eaLnBrk="1" hangingPunct="1"/>
            <a:r>
              <a:rPr lang="en-US" altLang="en-US"/>
              <a:t>Hayes promised to show concern for Southern interests and end Reconstruction in exchange for the Democrats accepting the fraudulent election results. He took Union troops out of the South. </a:t>
            </a:r>
          </a:p>
        </p:txBody>
      </p:sp>
      <p:pic>
        <p:nvPicPr>
          <p:cNvPr id="26628" name="Picture 4" descr="TruceNotCompt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3657600"/>
            <a:ext cx="48768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0702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14400"/>
            <a:ext cx="7772400" cy="1362075"/>
          </a:xfrm>
        </p:spPr>
        <p:txBody>
          <a:bodyPr>
            <a:normAutofit fontScale="90000"/>
          </a:bodyPr>
          <a:lstStyle/>
          <a:p>
            <a:pPr>
              <a:defRPr/>
            </a:pPr>
            <a:r>
              <a:rPr lang="en-US" dirty="0"/>
              <a:t>Industrial Revolution,</a:t>
            </a:r>
            <a:br>
              <a:rPr lang="en-US" dirty="0"/>
            </a:br>
            <a:r>
              <a:rPr lang="en-US" dirty="0"/>
              <a:t>Gilded Age,</a:t>
            </a:r>
            <a:br>
              <a:rPr lang="en-US" dirty="0"/>
            </a:br>
            <a:r>
              <a:rPr lang="en-US" dirty="0"/>
              <a:t>Populism,</a:t>
            </a:r>
            <a:br>
              <a:rPr lang="en-US" dirty="0"/>
            </a:br>
            <a:r>
              <a:rPr lang="en-US" dirty="0"/>
              <a:t>Progressive Movement</a:t>
            </a:r>
          </a:p>
        </p:txBody>
      </p:sp>
      <p:sp>
        <p:nvSpPr>
          <p:cNvPr id="27651" name="Text Placeholder 4"/>
          <p:cNvSpPr>
            <a:spLocks noGrp="1"/>
          </p:cNvSpPr>
          <p:nvPr>
            <p:ph type="body" idx="1"/>
          </p:nvPr>
        </p:nvSpPr>
        <p:spPr>
          <a:xfrm>
            <a:off x="533400" y="304800"/>
            <a:ext cx="7772400" cy="585788"/>
          </a:xfrm>
        </p:spPr>
        <p:txBody>
          <a:bodyPr/>
          <a:lstStyle/>
          <a:p>
            <a:r>
              <a:rPr lang="en-US" altLang="en-US"/>
              <a:t>U.S. History</a:t>
            </a:r>
          </a:p>
        </p:txBody>
      </p:sp>
      <p:sp>
        <p:nvSpPr>
          <p:cNvPr id="27652" name="Text Placeholder 4"/>
          <p:cNvSpPr txBox="1">
            <a:spLocks/>
          </p:cNvSpPr>
          <p:nvPr/>
        </p:nvSpPr>
        <p:spPr bwMode="auto">
          <a:xfrm>
            <a:off x="533400" y="3429000"/>
            <a:ext cx="82296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FontTx/>
              <a:buNone/>
            </a:pPr>
            <a:r>
              <a:rPr lang="en-US" altLang="en-US" sz="2400" b="1"/>
              <a:t>Analyze the transformation the American economy &amp; the changing social and political conditions in response to the Industrial Revolution.</a:t>
            </a:r>
          </a:p>
          <a:p>
            <a:r>
              <a:rPr lang="en-US" altLang="en-US" sz="2000" b="1"/>
              <a:t>Distinguish how the Industrial Revolution of the late 1880s and early 1900s changed America from the perspective of workers and industrialists</a:t>
            </a:r>
          </a:p>
          <a:p>
            <a:r>
              <a:rPr lang="en-US" altLang="en-US" sz="2000" b="1"/>
              <a:t>Recognize social challenges that occurred during the Industrial Revolution, and responses to these challenges</a:t>
            </a:r>
          </a:p>
        </p:txBody>
      </p:sp>
      <p:pic>
        <p:nvPicPr>
          <p:cNvPr id="6"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9077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defRPr/>
            </a:pPr>
            <a:r>
              <a:rPr lang="en-US" altLang="en-US" dirty="0"/>
              <a:t>Industrial Revolution</a:t>
            </a:r>
          </a:p>
        </p:txBody>
      </p:sp>
      <p:sp>
        <p:nvSpPr>
          <p:cNvPr id="28675" name="Text Placeholder 1"/>
          <p:cNvSpPr>
            <a:spLocks noGrp="1"/>
          </p:cNvSpPr>
          <p:nvPr>
            <p:ph type="body" idx="1"/>
          </p:nvPr>
        </p:nvSpPr>
        <p:spPr/>
        <p:txBody>
          <a:bodyPr/>
          <a:lstStyle/>
          <a:p>
            <a:r>
              <a:rPr lang="en-US" altLang="en-US"/>
              <a:t>U.S. History</a:t>
            </a:r>
          </a:p>
        </p:txBody>
      </p:sp>
      <p:pic>
        <p:nvPicPr>
          <p:cNvPr id="5"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1360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en-US"/>
              <a:t>Improvements in Agriculture</a:t>
            </a:r>
          </a:p>
        </p:txBody>
      </p:sp>
      <p:sp>
        <p:nvSpPr>
          <p:cNvPr id="29699" name="Rectangle 3"/>
          <p:cNvSpPr>
            <a:spLocks noGrp="1" noChangeArrowheads="1"/>
          </p:cNvSpPr>
          <p:nvPr>
            <p:ph type="body" idx="1"/>
          </p:nvPr>
        </p:nvSpPr>
        <p:spPr>
          <a:xfrm>
            <a:off x="457200" y="1600200"/>
            <a:ext cx="8229600" cy="2895600"/>
          </a:xfrm>
        </p:spPr>
        <p:txBody>
          <a:bodyPr/>
          <a:lstStyle/>
          <a:p>
            <a:pPr eaLnBrk="1" hangingPunct="1">
              <a:lnSpc>
                <a:spcPct val="90000"/>
              </a:lnSpc>
            </a:pPr>
            <a:r>
              <a:rPr lang="en-US" altLang="en-US"/>
              <a:t>Mechanized reaper – reduced labor force</a:t>
            </a:r>
          </a:p>
          <a:p>
            <a:pPr eaLnBrk="1" hangingPunct="1">
              <a:lnSpc>
                <a:spcPct val="90000"/>
              </a:lnSpc>
            </a:pPr>
            <a:r>
              <a:rPr lang="en-US" altLang="en-US"/>
              <a:t>Steel plow – cut through dense sod</a:t>
            </a:r>
          </a:p>
          <a:p>
            <a:pPr eaLnBrk="1" hangingPunct="1">
              <a:lnSpc>
                <a:spcPct val="90000"/>
              </a:lnSpc>
            </a:pPr>
            <a:r>
              <a:rPr lang="en-US" altLang="en-US"/>
              <a:t>Barbed wire – kept cattle off crops</a:t>
            </a:r>
          </a:p>
          <a:p>
            <a:pPr eaLnBrk="1" hangingPunct="1">
              <a:lnSpc>
                <a:spcPct val="90000"/>
              </a:lnSpc>
            </a:pPr>
            <a:r>
              <a:rPr lang="en-US" altLang="en-US"/>
              <a:t>Windmills – powers irrigation systems</a:t>
            </a:r>
          </a:p>
          <a:p>
            <a:pPr eaLnBrk="1" hangingPunct="1">
              <a:lnSpc>
                <a:spcPct val="90000"/>
              </a:lnSpc>
            </a:pPr>
            <a:r>
              <a:rPr lang="en-US" altLang="en-US"/>
              <a:t>Hybridization – allowed greater yields</a:t>
            </a:r>
          </a:p>
        </p:txBody>
      </p:sp>
      <p:pic>
        <p:nvPicPr>
          <p:cNvPr id="29700" name="Picture 4" descr="An Original Pl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4343401"/>
            <a:ext cx="3733800" cy="2514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aermotor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343401"/>
            <a:ext cx="2438400" cy="2514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descr="gal_technology_reaperl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43401"/>
            <a:ext cx="2819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middldo\AppData\Local\Microsoft\Windows\Temporary Internet Files\Content.IE5\1SCX2OST\home_page[1].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6546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en-US"/>
              <a:t>Transcontinental Railroad, 1869</a:t>
            </a:r>
          </a:p>
        </p:txBody>
      </p:sp>
      <p:sp>
        <p:nvSpPr>
          <p:cNvPr id="30723" name="Rectangle 3"/>
          <p:cNvSpPr>
            <a:spLocks noGrp="1" noChangeArrowheads="1"/>
          </p:cNvSpPr>
          <p:nvPr>
            <p:ph type="body" idx="1"/>
          </p:nvPr>
        </p:nvSpPr>
        <p:spPr/>
        <p:txBody>
          <a:bodyPr/>
          <a:lstStyle/>
          <a:p>
            <a:pPr eaLnBrk="1" hangingPunct="1"/>
            <a:r>
              <a:rPr lang="en-US" altLang="en-US"/>
              <a:t>Union Pacific began in Omaha in 1865 and went west. Central Pacific went east from Sacramento and met the Union Pacific Railroad at Promontory Point, Utah. </a:t>
            </a:r>
          </a:p>
        </p:txBody>
      </p:sp>
      <p:pic>
        <p:nvPicPr>
          <p:cNvPr id="30724" name="Picture 4" descr="ht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581400"/>
            <a:ext cx="69342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776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normAutofit fontScale="90000"/>
          </a:bodyPr>
          <a:lstStyle/>
          <a:p>
            <a:r>
              <a:rPr lang="en-US" altLang="en-US" dirty="0"/>
              <a:t>Links to Main Sections</a:t>
            </a:r>
            <a:br>
              <a:rPr lang="en-US" altLang="en-US" dirty="0"/>
            </a:br>
            <a:r>
              <a:rPr lang="en-US" altLang="en-US" sz="3600" i="1" dirty="0">
                <a:solidFill>
                  <a:schemeClr val="accent2">
                    <a:lumMod val="75000"/>
                  </a:schemeClr>
                </a:solidFill>
              </a:rPr>
              <a:t>(Click on the links to move to a Era)</a:t>
            </a:r>
          </a:p>
        </p:txBody>
      </p:sp>
      <p:sp>
        <p:nvSpPr>
          <p:cNvPr id="4099" name="Content Placeholder 2"/>
          <p:cNvSpPr>
            <a:spLocks noGrp="1"/>
          </p:cNvSpPr>
          <p:nvPr>
            <p:ph idx="1"/>
          </p:nvPr>
        </p:nvSpPr>
        <p:spPr>
          <a:xfrm>
            <a:off x="457200" y="1600200"/>
            <a:ext cx="8229600" cy="5029200"/>
          </a:xfrm>
        </p:spPr>
        <p:txBody>
          <a:bodyPr>
            <a:normAutofit/>
          </a:bodyPr>
          <a:lstStyle/>
          <a:p>
            <a:r>
              <a:rPr lang="en-US" altLang="en-US" dirty="0">
                <a:hlinkClick r:id="rId2" action="ppaction://hlinksldjump"/>
              </a:rPr>
              <a:t>Civil War and Reconstruction</a:t>
            </a:r>
            <a:endParaRPr lang="en-US" altLang="en-US" dirty="0"/>
          </a:p>
          <a:p>
            <a:r>
              <a:rPr lang="en-US" altLang="en-US" dirty="0">
                <a:hlinkClick r:id="rId3" action="ppaction://hlinksldjump"/>
              </a:rPr>
              <a:t>Industrial Revolution</a:t>
            </a:r>
            <a:endParaRPr lang="en-US" altLang="en-US" dirty="0"/>
          </a:p>
          <a:p>
            <a:r>
              <a:rPr lang="en-US" altLang="en-US" dirty="0">
                <a:hlinkClick r:id="rId4" action="ppaction://hlinksldjump"/>
              </a:rPr>
              <a:t>Gilded Age/Populism</a:t>
            </a:r>
            <a:endParaRPr lang="en-US" altLang="en-US" dirty="0"/>
          </a:p>
          <a:p>
            <a:r>
              <a:rPr lang="en-US" altLang="en-US" dirty="0">
                <a:hlinkClick r:id="rId5" action="ppaction://hlinksldjump"/>
              </a:rPr>
              <a:t>Progressive Movement</a:t>
            </a:r>
            <a:endParaRPr lang="en-US" altLang="en-US" dirty="0"/>
          </a:p>
          <a:p>
            <a:r>
              <a:rPr lang="en-US" altLang="en-US" dirty="0">
                <a:hlinkClick r:id="rId6" action="ppaction://hlinksldjump"/>
              </a:rPr>
              <a:t>Imperialism &amp; Spanish American War</a:t>
            </a:r>
            <a:endParaRPr lang="en-US" altLang="en-US" dirty="0"/>
          </a:p>
          <a:p>
            <a:r>
              <a:rPr lang="en-US" altLang="en-US" dirty="0">
                <a:hlinkClick r:id="rId7" action="ppaction://hlinksldjump"/>
              </a:rPr>
              <a:t>World War I</a:t>
            </a:r>
            <a:endParaRPr lang="en-US" altLang="en-US" dirty="0"/>
          </a:p>
          <a:p>
            <a:r>
              <a:rPr lang="en-US" altLang="en-US" dirty="0">
                <a:hlinkClick r:id="rId8" action="ppaction://hlinksldjump"/>
              </a:rPr>
              <a:t>The 1920s</a:t>
            </a:r>
            <a:endParaRPr lang="en-US" altLang="en-US" dirty="0"/>
          </a:p>
          <a:p>
            <a:r>
              <a:rPr lang="en-US" altLang="en-US" dirty="0">
                <a:hlinkClick r:id="rId9" action="ppaction://hlinksldjump"/>
              </a:rPr>
              <a:t>The 1930s &amp; the Great Depression</a:t>
            </a:r>
            <a:endParaRPr lang="en-US" altLang="en-US" dirty="0"/>
          </a:p>
        </p:txBody>
      </p:sp>
    </p:spTree>
    <p:extLst>
      <p:ext uri="{BB962C8B-B14F-4D97-AF65-F5344CB8AC3E}">
        <p14:creationId xmlns:p14="http://schemas.microsoft.com/office/powerpoint/2010/main" val="2553211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74638"/>
            <a:ext cx="8229600" cy="1020762"/>
          </a:xfrm>
        </p:spPr>
        <p:txBody>
          <a:bodyPr/>
          <a:lstStyle/>
          <a:p>
            <a:pPr eaLnBrk="1" hangingPunct="1"/>
            <a:r>
              <a:rPr lang="en-US" altLang="en-US" dirty="0"/>
              <a:t>Influence of Big Business</a:t>
            </a:r>
          </a:p>
        </p:txBody>
      </p:sp>
      <p:sp>
        <p:nvSpPr>
          <p:cNvPr id="31747" name="Rectangle 3"/>
          <p:cNvSpPr>
            <a:spLocks noGrp="1" noChangeArrowheads="1"/>
          </p:cNvSpPr>
          <p:nvPr>
            <p:ph type="body" idx="1"/>
          </p:nvPr>
        </p:nvSpPr>
        <p:spPr>
          <a:xfrm>
            <a:off x="495300" y="1060450"/>
            <a:ext cx="5791200" cy="4800600"/>
          </a:xfrm>
        </p:spPr>
        <p:txBody>
          <a:bodyPr/>
          <a:lstStyle/>
          <a:p>
            <a:pPr eaLnBrk="1" hangingPunct="1"/>
            <a:r>
              <a:rPr lang="en-US" altLang="en-US" dirty="0"/>
              <a:t>Larger pools of capital</a:t>
            </a:r>
          </a:p>
          <a:p>
            <a:pPr eaLnBrk="1" hangingPunct="1"/>
            <a:r>
              <a:rPr lang="en-US" altLang="en-US" dirty="0"/>
              <a:t>Wider geographic span</a:t>
            </a:r>
          </a:p>
          <a:p>
            <a:pPr eaLnBrk="1" hangingPunct="1"/>
            <a:r>
              <a:rPr lang="en-US" altLang="en-US" dirty="0"/>
              <a:t>Broader range of operations</a:t>
            </a:r>
          </a:p>
          <a:p>
            <a:pPr eaLnBrk="1" hangingPunct="1"/>
            <a:r>
              <a:rPr lang="en-US" altLang="en-US" dirty="0"/>
              <a:t>Revised role of ownership</a:t>
            </a:r>
          </a:p>
          <a:p>
            <a:pPr eaLnBrk="1" hangingPunct="1"/>
            <a:r>
              <a:rPr lang="en-US" altLang="en-US" dirty="0"/>
              <a:t>New methods of management</a:t>
            </a:r>
          </a:p>
          <a:p>
            <a:pPr eaLnBrk="1" hangingPunct="1"/>
            <a:endParaRPr lang="en-US" altLang="en-US" dirty="0"/>
          </a:p>
        </p:txBody>
      </p:sp>
      <p:pic>
        <p:nvPicPr>
          <p:cNvPr id="31748" name="Picture 4" descr="BigBusin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3962400"/>
            <a:ext cx="7848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5934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en-US"/>
              <a:t>Laissez-faire</a:t>
            </a:r>
          </a:p>
        </p:txBody>
      </p:sp>
      <p:sp>
        <p:nvSpPr>
          <p:cNvPr id="32771" name="Rectangle 3"/>
          <p:cNvSpPr>
            <a:spLocks noGrp="1" noChangeArrowheads="1"/>
          </p:cNvSpPr>
          <p:nvPr>
            <p:ph type="body" idx="1"/>
          </p:nvPr>
        </p:nvSpPr>
        <p:spPr/>
        <p:txBody>
          <a:bodyPr/>
          <a:lstStyle/>
          <a:p>
            <a:pPr eaLnBrk="1" hangingPunct="1"/>
            <a:r>
              <a:rPr lang="en-US" altLang="en-US"/>
              <a:t>A theory that the economy does better without government intervention in business. </a:t>
            </a:r>
          </a:p>
        </p:txBody>
      </p:sp>
      <p:pic>
        <p:nvPicPr>
          <p:cNvPr id="32772" name="Picture 4" descr="66DBE-capitalist-econo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276600"/>
            <a:ext cx="2906713"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19250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a:t>Monopolies</a:t>
            </a:r>
            <a:endParaRPr lang="en-US" altLang="en-US" i="1"/>
          </a:p>
        </p:txBody>
      </p:sp>
      <p:sp>
        <p:nvSpPr>
          <p:cNvPr id="33795" name="Content Placeholder 2"/>
          <p:cNvSpPr>
            <a:spLocks noGrp="1"/>
          </p:cNvSpPr>
          <p:nvPr>
            <p:ph idx="1"/>
          </p:nvPr>
        </p:nvSpPr>
        <p:spPr/>
        <p:txBody>
          <a:bodyPr/>
          <a:lstStyle/>
          <a:p>
            <a:pPr marL="0" indent="0">
              <a:buFontTx/>
              <a:buNone/>
            </a:pPr>
            <a:r>
              <a:rPr lang="en-US" altLang="en-US"/>
              <a:t>A market structure where a company has been able to either buy out all of its competitors or simply run them out of business. At that point the company has complete control over a product </a:t>
            </a:r>
          </a:p>
          <a:p>
            <a:pPr marL="0" indent="0">
              <a:buFontTx/>
              <a:buNone/>
            </a:pPr>
            <a:r>
              <a:rPr lang="en-US" altLang="en-US"/>
              <a:t>or service in that area.</a:t>
            </a:r>
          </a:p>
          <a:p>
            <a:pPr marL="0" indent="0">
              <a:buFontTx/>
              <a:buNone/>
            </a:pPr>
            <a:r>
              <a:rPr lang="en-US" altLang="en-US"/>
              <a:t>Example: Standard Oil</a:t>
            </a:r>
          </a:p>
          <a:p>
            <a:pPr marL="0" indent="0">
              <a:buFontTx/>
              <a:buNone/>
            </a:pPr>
            <a:endParaRPr lang="en-US" altLang="en-US"/>
          </a:p>
        </p:txBody>
      </p:sp>
      <p:pic>
        <p:nvPicPr>
          <p:cNvPr id="33796" name="Picture 2" descr="C:\Users\middldo\Desktop\original_302227_cSu7Yvv5rlWIRTB44AithB0IJ[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39624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87468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274638"/>
            <a:ext cx="8229600" cy="868362"/>
          </a:xfrm>
        </p:spPr>
        <p:txBody>
          <a:bodyPr/>
          <a:lstStyle/>
          <a:p>
            <a:r>
              <a:rPr lang="en-US" altLang="en-US"/>
              <a:t>Industrialists</a:t>
            </a:r>
            <a:endParaRPr lang="en-US" altLang="en-US" i="1"/>
          </a:p>
        </p:txBody>
      </p:sp>
      <p:sp>
        <p:nvSpPr>
          <p:cNvPr id="34819" name="Content Placeholder 2"/>
          <p:cNvSpPr>
            <a:spLocks noGrp="1"/>
          </p:cNvSpPr>
          <p:nvPr>
            <p:ph idx="1"/>
          </p:nvPr>
        </p:nvSpPr>
        <p:spPr>
          <a:xfrm>
            <a:off x="457200" y="1143000"/>
            <a:ext cx="8229600" cy="4983163"/>
          </a:xfrm>
        </p:spPr>
        <p:txBody>
          <a:bodyPr/>
          <a:lstStyle/>
          <a:p>
            <a:r>
              <a:rPr lang="en-US" altLang="en-US" dirty="0"/>
              <a:t>John D. Rockefeller-Oil</a:t>
            </a:r>
          </a:p>
          <a:p>
            <a:r>
              <a:rPr lang="en-US" altLang="en-US" dirty="0"/>
              <a:t>Andrew Carnegie- Steel</a:t>
            </a:r>
          </a:p>
          <a:p>
            <a:r>
              <a:rPr lang="en-US" altLang="en-US" dirty="0"/>
              <a:t>J.P. Morgan- Banking &amp; finance</a:t>
            </a:r>
          </a:p>
          <a:p>
            <a:r>
              <a:rPr lang="en-US" altLang="en-US" dirty="0"/>
              <a:t>Cornelius Vanderbilt- Railroads</a:t>
            </a:r>
          </a:p>
          <a:p>
            <a:endParaRPr lang="en-US" altLang="en-US" dirty="0"/>
          </a:p>
        </p:txBody>
      </p:sp>
      <p:pic>
        <p:nvPicPr>
          <p:cNvPr id="34820" name="Picture 2" descr="C:\Users\middldo\Desktop\baron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3505200"/>
            <a:ext cx="718185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5649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Robber Barons</a:t>
            </a:r>
          </a:p>
        </p:txBody>
      </p:sp>
      <p:sp>
        <p:nvSpPr>
          <p:cNvPr id="3" name="Content Placeholder 2"/>
          <p:cNvSpPr>
            <a:spLocks noGrp="1"/>
          </p:cNvSpPr>
          <p:nvPr>
            <p:ph idx="1"/>
          </p:nvPr>
        </p:nvSpPr>
        <p:spPr/>
        <p:txBody>
          <a:bodyPr/>
          <a:lstStyle/>
          <a:p>
            <a:r>
              <a:rPr lang="en-US" dirty="0"/>
              <a:t>a term applied to a businessman in the 19th century who engaged in unethical and monopolistic practices, wielded widespread political influence, and amassed enormous wealth.</a:t>
            </a:r>
          </a:p>
        </p:txBody>
      </p:sp>
    </p:spTree>
    <p:extLst>
      <p:ext uri="{BB962C8B-B14F-4D97-AF65-F5344CB8AC3E}">
        <p14:creationId xmlns:p14="http://schemas.microsoft.com/office/powerpoint/2010/main" val="31646430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en-US"/>
              <a:t>Social Darwinism</a:t>
            </a:r>
          </a:p>
        </p:txBody>
      </p:sp>
      <p:sp>
        <p:nvSpPr>
          <p:cNvPr id="35843" name="Rectangle 3"/>
          <p:cNvSpPr>
            <a:spLocks noGrp="1" noChangeArrowheads="1"/>
          </p:cNvSpPr>
          <p:nvPr>
            <p:ph type="body" idx="1"/>
          </p:nvPr>
        </p:nvSpPr>
        <p:spPr>
          <a:xfrm>
            <a:off x="457200" y="1600200"/>
            <a:ext cx="4724400" cy="4525963"/>
          </a:xfrm>
        </p:spPr>
        <p:txBody>
          <a:bodyPr/>
          <a:lstStyle/>
          <a:p>
            <a:pPr eaLnBrk="1" hangingPunct="1">
              <a:lnSpc>
                <a:spcPct val="90000"/>
              </a:lnSpc>
            </a:pPr>
            <a:r>
              <a:rPr lang="en-US" altLang="en-US"/>
              <a:t>Applied Darwin's theory of natural selection and "survival of the fittest" to human society -- the poor are poor because they are not as fit to survive. Used as an argument against social reforms to help the poor. </a:t>
            </a:r>
          </a:p>
        </p:txBody>
      </p:sp>
      <p:pic>
        <p:nvPicPr>
          <p:cNvPr id="35844" name="Picture 4" descr="GoldenGatedC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2075" y="1201738"/>
            <a:ext cx="3609975" cy="544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031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a:t>Inventors &amp; Inventions</a:t>
            </a:r>
            <a:endParaRPr lang="en-US" altLang="en-US" i="1"/>
          </a:p>
        </p:txBody>
      </p:sp>
      <p:sp>
        <p:nvSpPr>
          <p:cNvPr id="47107" name="Content Placeholder 2"/>
          <p:cNvSpPr>
            <a:spLocks noGrp="1"/>
          </p:cNvSpPr>
          <p:nvPr>
            <p:ph idx="1"/>
          </p:nvPr>
        </p:nvSpPr>
        <p:spPr/>
        <p:txBody>
          <a:bodyPr/>
          <a:lstStyle/>
          <a:p>
            <a:pPr>
              <a:defRPr/>
            </a:pPr>
            <a:r>
              <a:rPr lang="en-US" altLang="en-US" dirty="0"/>
              <a:t>Alexander Graham Bell- The telephone</a:t>
            </a:r>
          </a:p>
          <a:p>
            <a:pPr>
              <a:defRPr/>
            </a:pPr>
            <a:r>
              <a:rPr lang="en-US" altLang="en-US" dirty="0"/>
              <a:t>Christopher Sholes- The typewriter</a:t>
            </a:r>
          </a:p>
          <a:p>
            <a:pPr>
              <a:defRPr/>
            </a:pPr>
            <a:r>
              <a:rPr lang="en-US" altLang="en-US" dirty="0"/>
              <a:t>Henry Bessemer- Bessemer Steel process</a:t>
            </a:r>
          </a:p>
          <a:p>
            <a:pPr>
              <a:defRPr/>
            </a:pPr>
            <a:r>
              <a:rPr lang="en-US" altLang="en-US" dirty="0"/>
              <a:t>Thomas Alva Edison- He had </a:t>
            </a:r>
          </a:p>
          <a:p>
            <a:pPr marL="0" indent="0">
              <a:buFontTx/>
              <a:buNone/>
              <a:defRPr/>
            </a:pPr>
            <a:r>
              <a:rPr lang="en-US" altLang="en-US" dirty="0"/>
              <a:t>over 1,000 inventions including </a:t>
            </a:r>
          </a:p>
          <a:p>
            <a:pPr marL="0" indent="0">
              <a:buFontTx/>
              <a:buNone/>
              <a:defRPr/>
            </a:pPr>
            <a:r>
              <a:rPr lang="en-US" altLang="en-US" dirty="0"/>
              <a:t>electricity. (light bulb, fans,</a:t>
            </a:r>
          </a:p>
          <a:p>
            <a:pPr marL="0" indent="0">
              <a:buFontTx/>
              <a:buNone/>
              <a:defRPr/>
            </a:pPr>
            <a:r>
              <a:rPr lang="en-US" altLang="en-US" dirty="0"/>
              <a:t>&amp; printing </a:t>
            </a:r>
            <a:r>
              <a:rPr lang="en-US" altLang="en-US" dirty="0" err="1"/>
              <a:t>pressess</a:t>
            </a:r>
            <a:r>
              <a:rPr lang="en-US" altLang="en-US" dirty="0"/>
              <a:t>)</a:t>
            </a:r>
          </a:p>
        </p:txBody>
      </p:sp>
      <p:pic>
        <p:nvPicPr>
          <p:cNvPr id="37892" name="Picture 2" descr="C:\Users\middldo\Desktop\imagesCAZ96NB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3387725"/>
            <a:ext cx="2571750"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25810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en-US"/>
              <a:t>Assembly Line</a:t>
            </a:r>
          </a:p>
        </p:txBody>
      </p:sp>
      <p:sp>
        <p:nvSpPr>
          <p:cNvPr id="38915" name="Rectangle 3"/>
          <p:cNvSpPr>
            <a:spLocks noGrp="1" noChangeArrowheads="1"/>
          </p:cNvSpPr>
          <p:nvPr>
            <p:ph type="body" idx="1"/>
          </p:nvPr>
        </p:nvSpPr>
        <p:spPr/>
        <p:txBody>
          <a:bodyPr/>
          <a:lstStyle/>
          <a:p>
            <a:pPr eaLnBrk="1" hangingPunct="1"/>
            <a:r>
              <a:rPr lang="en-US" altLang="en-US"/>
              <a:t>Arrangement of equipment and workers in which work passes from operation to operation in a direct line until the product is assembled.</a:t>
            </a:r>
          </a:p>
        </p:txBody>
      </p:sp>
      <p:pic>
        <p:nvPicPr>
          <p:cNvPr id="38916" name="Picture 4" descr="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1850" y="3200400"/>
            <a:ext cx="508635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66063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a:t>Factory Working Conditions</a:t>
            </a:r>
            <a:endParaRPr lang="en-US" altLang="en-US" i="1"/>
          </a:p>
        </p:txBody>
      </p:sp>
      <p:sp>
        <p:nvSpPr>
          <p:cNvPr id="36867" name="Content Placeholder 2"/>
          <p:cNvSpPr>
            <a:spLocks noGrp="1"/>
          </p:cNvSpPr>
          <p:nvPr>
            <p:ph idx="1"/>
          </p:nvPr>
        </p:nvSpPr>
        <p:spPr/>
        <p:txBody>
          <a:bodyPr>
            <a:normAutofit lnSpcReduction="10000"/>
          </a:bodyPr>
          <a:lstStyle/>
          <a:p>
            <a:pPr>
              <a:defRPr/>
            </a:pPr>
            <a:r>
              <a:rPr lang="en-US" altLang="en-US" dirty="0"/>
              <a:t>12 hour days, 6 sometimes 7 days a week</a:t>
            </a:r>
          </a:p>
          <a:p>
            <a:pPr>
              <a:defRPr/>
            </a:pPr>
            <a:r>
              <a:rPr lang="en-US" altLang="en-US" dirty="0"/>
              <a:t>Unsafe, dangerous, dirty, poorly ventilated, poorly lit, faulty equipment</a:t>
            </a:r>
          </a:p>
          <a:p>
            <a:pPr>
              <a:defRPr/>
            </a:pPr>
            <a:r>
              <a:rPr lang="en-US" altLang="en-US" dirty="0"/>
              <a:t>Low wages</a:t>
            </a:r>
          </a:p>
          <a:p>
            <a:pPr>
              <a:defRPr/>
            </a:pPr>
            <a:r>
              <a:rPr lang="en-US" altLang="en-US" dirty="0"/>
              <a:t>No benefits</a:t>
            </a:r>
          </a:p>
          <a:p>
            <a:pPr>
              <a:defRPr/>
            </a:pPr>
            <a:r>
              <a:rPr lang="en-US" altLang="en-US" dirty="0"/>
              <a:t>Children as </a:t>
            </a:r>
          </a:p>
          <a:p>
            <a:pPr marL="0" indent="0">
              <a:buFontTx/>
              <a:buNone/>
              <a:defRPr/>
            </a:pPr>
            <a:r>
              <a:rPr lang="en-US" altLang="en-US" dirty="0"/>
              <a:t>young as 5 </a:t>
            </a:r>
          </a:p>
          <a:p>
            <a:pPr marL="0" indent="0">
              <a:buFontTx/>
              <a:buNone/>
              <a:defRPr/>
            </a:pPr>
            <a:r>
              <a:rPr lang="en-US" altLang="en-US" dirty="0"/>
              <a:t>worked in factory.</a:t>
            </a:r>
          </a:p>
        </p:txBody>
      </p:sp>
      <p:pic>
        <p:nvPicPr>
          <p:cNvPr id="39940" name="Picture 2" descr="C:\Users\middldo\Desktop\JS_Rowell_factory_m[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3124200"/>
            <a:ext cx="50276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83716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a:t>Labor Unions</a:t>
            </a:r>
            <a:endParaRPr lang="en-US" altLang="en-US" i="1"/>
          </a:p>
        </p:txBody>
      </p:sp>
      <p:sp>
        <p:nvSpPr>
          <p:cNvPr id="37891" name="Content Placeholder 2"/>
          <p:cNvSpPr>
            <a:spLocks noGrp="1"/>
          </p:cNvSpPr>
          <p:nvPr>
            <p:ph idx="1"/>
          </p:nvPr>
        </p:nvSpPr>
        <p:spPr/>
        <p:txBody>
          <a:bodyPr/>
          <a:lstStyle/>
          <a:p>
            <a:pPr>
              <a:defRPr/>
            </a:pPr>
            <a:r>
              <a:rPr lang="en-US" altLang="en-US" dirty="0"/>
              <a:t>A labor union is an </a:t>
            </a:r>
          </a:p>
          <a:p>
            <a:pPr marL="0" indent="0">
              <a:buFontTx/>
              <a:buNone/>
              <a:defRPr/>
            </a:pPr>
            <a:r>
              <a:rPr lang="en-US" altLang="en-US" dirty="0"/>
              <a:t>association of workers who</a:t>
            </a:r>
          </a:p>
          <a:p>
            <a:pPr marL="0" indent="0">
              <a:buFontTx/>
              <a:buNone/>
              <a:defRPr/>
            </a:pPr>
            <a:r>
              <a:rPr lang="en-US" altLang="en-US" dirty="0"/>
              <a:t>join together to promote and</a:t>
            </a:r>
          </a:p>
          <a:p>
            <a:pPr marL="0" indent="0">
              <a:buFontTx/>
              <a:buNone/>
              <a:defRPr/>
            </a:pPr>
            <a:r>
              <a:rPr lang="en-US" altLang="en-US" dirty="0"/>
              <a:t>protect the welfare, interest,</a:t>
            </a:r>
          </a:p>
          <a:p>
            <a:pPr marL="0" indent="0">
              <a:buFontTx/>
              <a:buNone/>
              <a:defRPr/>
            </a:pPr>
            <a:r>
              <a:rPr lang="en-US" altLang="en-US" dirty="0"/>
              <a:t>and rights of its members by</a:t>
            </a:r>
          </a:p>
          <a:p>
            <a:pPr marL="0" indent="0">
              <a:buFontTx/>
              <a:buNone/>
              <a:defRPr/>
            </a:pPr>
            <a:r>
              <a:rPr lang="en-US" altLang="en-US" dirty="0"/>
              <a:t>a process called Collective</a:t>
            </a:r>
          </a:p>
          <a:p>
            <a:pPr marL="0" indent="0">
              <a:buFontTx/>
              <a:buNone/>
              <a:defRPr/>
            </a:pPr>
            <a:r>
              <a:rPr lang="en-US" altLang="en-US" dirty="0"/>
              <a:t>Bargaining. </a:t>
            </a:r>
          </a:p>
        </p:txBody>
      </p:sp>
      <p:pic>
        <p:nvPicPr>
          <p:cNvPr id="40964" name="Picture 2" descr="C:\Users\middldo\Desktop\imagesCASB4H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0225" y="1600200"/>
            <a:ext cx="33813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4238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752600"/>
            <a:ext cx="7772400" cy="1362075"/>
          </a:xfrm>
        </p:spPr>
        <p:txBody>
          <a:bodyPr/>
          <a:lstStyle/>
          <a:p>
            <a:pPr>
              <a:defRPr/>
            </a:pPr>
            <a:r>
              <a:rPr lang="en-US" dirty="0"/>
              <a:t>Civil war &amp; reconstruction</a:t>
            </a:r>
          </a:p>
        </p:txBody>
      </p:sp>
      <p:sp>
        <p:nvSpPr>
          <p:cNvPr id="5123" name="Text Placeholder 4"/>
          <p:cNvSpPr>
            <a:spLocks noGrp="1"/>
          </p:cNvSpPr>
          <p:nvPr>
            <p:ph type="body" idx="1"/>
          </p:nvPr>
        </p:nvSpPr>
        <p:spPr>
          <a:xfrm>
            <a:off x="533400" y="228600"/>
            <a:ext cx="7772400" cy="1500188"/>
          </a:xfrm>
        </p:spPr>
        <p:txBody>
          <a:bodyPr/>
          <a:lstStyle/>
          <a:p>
            <a:r>
              <a:rPr lang="en-US" altLang="en-US"/>
              <a:t>U.S. History</a:t>
            </a:r>
          </a:p>
        </p:txBody>
      </p:sp>
      <p:sp>
        <p:nvSpPr>
          <p:cNvPr id="5124" name="Text Placeholder 4"/>
          <p:cNvSpPr txBox="1">
            <a:spLocks/>
          </p:cNvSpPr>
          <p:nvPr/>
        </p:nvSpPr>
        <p:spPr bwMode="auto">
          <a:xfrm>
            <a:off x="533400" y="3429000"/>
            <a:ext cx="82296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FontTx/>
              <a:buNone/>
            </a:pPr>
            <a:r>
              <a:rPr lang="en-US" altLang="en-US" sz="2400" b="1"/>
              <a:t>Understand the causes, course &amp; consequences of the Civil War and Reconstruction and its effects on the American people.</a:t>
            </a:r>
          </a:p>
          <a:p>
            <a:r>
              <a:rPr lang="en-US" altLang="en-US" sz="2000" b="1"/>
              <a:t>Identify the factors and events that led to the Civil War</a:t>
            </a:r>
          </a:p>
          <a:p>
            <a:r>
              <a:rPr lang="en-US" altLang="en-US" sz="2000" b="1"/>
              <a:t>Describe the course of the Civil War</a:t>
            </a:r>
          </a:p>
          <a:p>
            <a:r>
              <a:rPr lang="en-US" altLang="en-US" sz="2000" b="1"/>
              <a:t>Understand how Reconstruction effected Americans after the Civil War </a:t>
            </a:r>
          </a:p>
        </p:txBody>
      </p:sp>
      <p:pic>
        <p:nvPicPr>
          <p:cNvPr id="5"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35669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28600" y="274638"/>
            <a:ext cx="8458200" cy="1143000"/>
          </a:xfrm>
        </p:spPr>
        <p:txBody>
          <a:bodyPr/>
          <a:lstStyle/>
          <a:p>
            <a:pPr eaLnBrk="1" hangingPunct="1"/>
            <a:r>
              <a:rPr lang="en-US" altLang="en-US"/>
              <a:t>Examples of Labor Unions</a:t>
            </a:r>
          </a:p>
        </p:txBody>
      </p:sp>
      <p:sp>
        <p:nvSpPr>
          <p:cNvPr id="41987" name="Rectangle 3"/>
          <p:cNvSpPr>
            <a:spLocks noGrp="1" noChangeArrowheads="1"/>
          </p:cNvSpPr>
          <p:nvPr>
            <p:ph type="body" sz="half" idx="1"/>
          </p:nvPr>
        </p:nvSpPr>
        <p:spPr/>
        <p:txBody>
          <a:bodyPr/>
          <a:lstStyle/>
          <a:p>
            <a:pPr eaLnBrk="1" hangingPunct="1"/>
            <a:r>
              <a:rPr lang="en-US" altLang="en-US" b="1" u="sng"/>
              <a:t>Knights of Labor</a:t>
            </a:r>
          </a:p>
          <a:p>
            <a:pPr eaLnBrk="1" hangingPunct="1"/>
            <a:r>
              <a:rPr lang="en-US" altLang="en-US"/>
              <a:t>An American labor union originally established as a secret fraternal order and noted as the first union of all workers. It was founded in 1869.</a:t>
            </a:r>
          </a:p>
        </p:txBody>
      </p:sp>
      <p:sp>
        <p:nvSpPr>
          <p:cNvPr id="41988" name="Rectangle 4"/>
          <p:cNvSpPr>
            <a:spLocks noGrp="1" noChangeArrowheads="1"/>
          </p:cNvSpPr>
          <p:nvPr>
            <p:ph type="body" sz="half" idx="2"/>
          </p:nvPr>
        </p:nvSpPr>
        <p:spPr/>
        <p:txBody>
          <a:bodyPr/>
          <a:lstStyle/>
          <a:p>
            <a:pPr eaLnBrk="1" hangingPunct="1"/>
            <a:r>
              <a:rPr lang="en-US" altLang="en-US" b="1" u="sng"/>
              <a:t>American Federation of Labor</a:t>
            </a:r>
          </a:p>
          <a:p>
            <a:pPr eaLnBrk="1" hangingPunct="1"/>
            <a:r>
              <a:rPr lang="en-US" altLang="en-US"/>
              <a:t>Began in 1886 with about 140,000 members; by 1917 it had 2.5 million members. It is a federation of different unions. </a:t>
            </a:r>
          </a:p>
        </p:txBody>
      </p:sp>
      <p:pic>
        <p:nvPicPr>
          <p:cNvPr id="41989" name="Picture 5" descr="200px-KOL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213" y="5145088"/>
            <a:ext cx="2846387"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6" descr="AFLSymbo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1225" y="5145088"/>
            <a:ext cx="2971800"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middldo\AppData\Local\Microsoft\Windows\Temporary Internet Files\Content.IE5\1SCX2OST\home_page[1].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57334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tLang="en-US"/>
              <a:t>Labor Practices</a:t>
            </a:r>
          </a:p>
        </p:txBody>
      </p:sp>
      <p:sp>
        <p:nvSpPr>
          <p:cNvPr id="43011" name="Rectangle 3"/>
          <p:cNvSpPr>
            <a:spLocks noGrp="1" noChangeArrowheads="1"/>
          </p:cNvSpPr>
          <p:nvPr>
            <p:ph type="body" idx="1"/>
          </p:nvPr>
        </p:nvSpPr>
        <p:spPr/>
        <p:txBody>
          <a:bodyPr/>
          <a:lstStyle/>
          <a:p>
            <a:pPr eaLnBrk="1" hangingPunct="1"/>
            <a:r>
              <a:rPr lang="en-US" altLang="en-US" b="1" u="sng"/>
              <a:t>Collective Bargaining</a:t>
            </a:r>
            <a:r>
              <a:rPr lang="en-US" altLang="en-US"/>
              <a:t> - Discussions held between workers and their employers over wages, hours, and conditions. </a:t>
            </a:r>
          </a:p>
        </p:txBody>
      </p:sp>
      <p:pic>
        <p:nvPicPr>
          <p:cNvPr id="43012" name="Picture 4" descr="300px-Train_and_troo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806" y="3200400"/>
            <a:ext cx="7087394"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25394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a:t>Tactics of Labor - </a:t>
            </a:r>
            <a:r>
              <a:rPr lang="en-US" altLang="en-US" i="1"/>
              <a:t>Strike</a:t>
            </a:r>
          </a:p>
        </p:txBody>
      </p:sp>
      <p:sp>
        <p:nvSpPr>
          <p:cNvPr id="44035" name="Content Placeholder 2"/>
          <p:cNvSpPr>
            <a:spLocks noGrp="1"/>
          </p:cNvSpPr>
          <p:nvPr>
            <p:ph idx="1"/>
          </p:nvPr>
        </p:nvSpPr>
        <p:spPr/>
        <p:txBody>
          <a:bodyPr/>
          <a:lstStyle/>
          <a:p>
            <a:r>
              <a:rPr lang="en-US" altLang="en-US"/>
              <a:t>This is a work stoppage intended to force an employer to respond to workers demands.</a:t>
            </a:r>
          </a:p>
        </p:txBody>
      </p:sp>
      <p:pic>
        <p:nvPicPr>
          <p:cNvPr id="44036" name="Picture 2" descr="C:\Users\middldo\Desktop\chicago18n-3-we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9981" y="2895600"/>
            <a:ext cx="4364038" cy="323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67821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a:t>Tactics of Labor - </a:t>
            </a:r>
            <a:r>
              <a:rPr lang="en-US" altLang="en-US" i="1"/>
              <a:t>Boycott</a:t>
            </a:r>
          </a:p>
        </p:txBody>
      </p:sp>
      <p:sp>
        <p:nvSpPr>
          <p:cNvPr id="45059" name="Content Placeholder 2"/>
          <p:cNvSpPr>
            <a:spLocks noGrp="1"/>
          </p:cNvSpPr>
          <p:nvPr>
            <p:ph idx="1"/>
          </p:nvPr>
        </p:nvSpPr>
        <p:spPr/>
        <p:txBody>
          <a:bodyPr/>
          <a:lstStyle/>
          <a:p>
            <a:pPr marL="0" indent="0">
              <a:buFontTx/>
              <a:buNone/>
            </a:pPr>
            <a:r>
              <a:rPr lang="en-US" altLang="en-US"/>
              <a:t>Here workers encourage citizens to not buy or use a company product until that company gives into the worker’s demands.</a:t>
            </a:r>
          </a:p>
        </p:txBody>
      </p:sp>
      <p:pic>
        <p:nvPicPr>
          <p:cNvPr id="45060" name="Picture 2" descr="C:\Users\middldo\Desktop\boycot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3657600"/>
            <a:ext cx="307340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65895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a:t>Tactics of Management - </a:t>
            </a:r>
            <a:r>
              <a:rPr lang="en-US" altLang="en-US" i="1"/>
              <a:t>Lockouts</a:t>
            </a:r>
          </a:p>
        </p:txBody>
      </p:sp>
      <p:sp>
        <p:nvSpPr>
          <p:cNvPr id="46083" name="Content Placeholder 2"/>
          <p:cNvSpPr>
            <a:spLocks noGrp="1"/>
          </p:cNvSpPr>
          <p:nvPr>
            <p:ph idx="1"/>
          </p:nvPr>
        </p:nvSpPr>
        <p:spPr/>
        <p:txBody>
          <a:bodyPr/>
          <a:lstStyle/>
          <a:p>
            <a:r>
              <a:rPr lang="en-US" altLang="en-US"/>
              <a:t>Here the owners of the factory lock the workers out of the factory building until the workers give in or compromise with the factory owners demands.</a:t>
            </a:r>
          </a:p>
        </p:txBody>
      </p:sp>
      <p:pic>
        <p:nvPicPr>
          <p:cNvPr id="46084" name="Picture 2" descr="C:\Users\middldo\Desktop\chain-lock[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3581400"/>
            <a:ext cx="4610100" cy="307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9600" y="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04189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a:t>Great Strike 1877</a:t>
            </a:r>
            <a:endParaRPr lang="en-US" altLang="en-US" i="1"/>
          </a:p>
        </p:txBody>
      </p:sp>
      <p:sp>
        <p:nvSpPr>
          <p:cNvPr id="47107" name="Content Placeholder 2"/>
          <p:cNvSpPr>
            <a:spLocks noGrp="1"/>
          </p:cNvSpPr>
          <p:nvPr>
            <p:ph idx="1"/>
          </p:nvPr>
        </p:nvSpPr>
        <p:spPr/>
        <p:txBody>
          <a:bodyPr/>
          <a:lstStyle/>
          <a:p>
            <a:r>
              <a:rPr lang="en-US" altLang="en-US"/>
              <a:t>This was a railroad strike over cuts in worker’s wages. This strike set the scene for violent strikes to come.</a:t>
            </a:r>
          </a:p>
        </p:txBody>
      </p:sp>
      <p:pic>
        <p:nvPicPr>
          <p:cNvPr id="47108" name="Picture 2" descr="C:\Users\middldo\Desktop\23-great-railroad-strike-1877-grange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667000"/>
            <a:ext cx="4733925"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17172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a:t>Pullman Strike 1894</a:t>
            </a:r>
            <a:endParaRPr lang="en-US" altLang="en-US" i="1"/>
          </a:p>
        </p:txBody>
      </p:sp>
      <p:sp>
        <p:nvSpPr>
          <p:cNvPr id="45059" name="Content Placeholder 2"/>
          <p:cNvSpPr>
            <a:spLocks noGrp="1"/>
          </p:cNvSpPr>
          <p:nvPr>
            <p:ph idx="1"/>
          </p:nvPr>
        </p:nvSpPr>
        <p:spPr>
          <a:xfrm>
            <a:off x="457200" y="1600200"/>
            <a:ext cx="8229600" cy="4876800"/>
          </a:xfrm>
        </p:spPr>
        <p:txBody>
          <a:bodyPr>
            <a:normAutofit lnSpcReduction="10000"/>
          </a:bodyPr>
          <a:lstStyle/>
          <a:p>
            <a:pPr>
              <a:defRPr/>
            </a:pPr>
            <a:r>
              <a:rPr lang="en-US" altLang="en-US" dirty="0"/>
              <a:t>Workers of the Pullman rail car company went on strike over wage cuts &amp; layoffs. The strike grew violent. 12,000 federal troops were called in to end the strike.</a:t>
            </a:r>
          </a:p>
          <a:p>
            <a:pPr>
              <a:defRPr/>
            </a:pPr>
            <a:r>
              <a:rPr lang="en-US" altLang="en-US" dirty="0"/>
              <a:t>The factory owners used the federal courts</a:t>
            </a:r>
          </a:p>
          <a:p>
            <a:pPr marL="0" indent="0">
              <a:buFontTx/>
              <a:buNone/>
              <a:defRPr/>
            </a:pPr>
            <a:r>
              <a:rPr lang="en-US" altLang="en-US" dirty="0"/>
              <a:t>to limit the power of </a:t>
            </a:r>
          </a:p>
          <a:p>
            <a:pPr marL="0" indent="0">
              <a:buFontTx/>
              <a:buNone/>
              <a:defRPr/>
            </a:pPr>
            <a:r>
              <a:rPr lang="en-US" altLang="en-US" dirty="0"/>
              <a:t>the unions. This led </a:t>
            </a:r>
          </a:p>
          <a:p>
            <a:pPr marL="0" indent="0">
              <a:buFontTx/>
              <a:buNone/>
              <a:defRPr/>
            </a:pPr>
            <a:r>
              <a:rPr lang="en-US" altLang="en-US" dirty="0"/>
              <a:t>to a decrease in </a:t>
            </a:r>
          </a:p>
          <a:p>
            <a:pPr marL="0" indent="0">
              <a:buFontTx/>
              <a:buNone/>
              <a:defRPr/>
            </a:pPr>
            <a:r>
              <a:rPr lang="en-US" altLang="en-US" dirty="0"/>
              <a:t>union membership. </a:t>
            </a:r>
          </a:p>
        </p:txBody>
      </p:sp>
      <p:pic>
        <p:nvPicPr>
          <p:cNvPr id="48132" name="Picture 2" descr="C:\Users\middldo\Desktop\imagesCA22DO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0687" y="3984625"/>
            <a:ext cx="4760913"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07517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a:t>Interstate Commerce Act</a:t>
            </a:r>
            <a:endParaRPr lang="en-US" altLang="en-US" i="1"/>
          </a:p>
        </p:txBody>
      </p:sp>
      <p:sp>
        <p:nvSpPr>
          <p:cNvPr id="49155" name="Content Placeholder 2"/>
          <p:cNvSpPr>
            <a:spLocks noGrp="1"/>
          </p:cNvSpPr>
          <p:nvPr>
            <p:ph idx="1"/>
          </p:nvPr>
        </p:nvSpPr>
        <p:spPr/>
        <p:txBody>
          <a:bodyPr/>
          <a:lstStyle/>
          <a:p>
            <a:r>
              <a:rPr lang="en-US" altLang="en-US"/>
              <a:t>A law, enacted by Congress in 1887, which created the (ICC) Interstate Commerce Commission that attempted to supervise and regulate railroad companies and activities.</a:t>
            </a:r>
          </a:p>
        </p:txBody>
      </p:sp>
      <p:pic>
        <p:nvPicPr>
          <p:cNvPr id="49156" name="Picture 2" descr="C:\Users\middldo\Desktop\ca7f8184c3d7e6a7d5af6cca501b28c5_1M[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3581400"/>
            <a:ext cx="2978150"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91424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a:t>Sherman Anti-trust Act</a:t>
            </a:r>
            <a:endParaRPr lang="en-US" altLang="en-US" i="1"/>
          </a:p>
        </p:txBody>
      </p:sp>
      <p:sp>
        <p:nvSpPr>
          <p:cNvPr id="50179" name="Content Placeholder 2"/>
          <p:cNvSpPr>
            <a:spLocks noGrp="1"/>
          </p:cNvSpPr>
          <p:nvPr>
            <p:ph idx="1"/>
          </p:nvPr>
        </p:nvSpPr>
        <p:spPr/>
        <p:txBody>
          <a:bodyPr/>
          <a:lstStyle/>
          <a:p>
            <a:r>
              <a:rPr lang="en-US" altLang="en-US"/>
              <a:t>A law, enacted by Congress in 1890, that was intended to prevent the creation of monopolies by making it illegal to establish trusts that interfered with free trade.</a:t>
            </a:r>
          </a:p>
        </p:txBody>
      </p:sp>
      <p:pic>
        <p:nvPicPr>
          <p:cNvPr id="50180" name="Picture 2" descr="C:\Users\middldo\Desktop\797839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581400"/>
            <a:ext cx="50292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70450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defRPr/>
            </a:pPr>
            <a:r>
              <a:rPr lang="en-US" altLang="en-US" dirty="0"/>
              <a:t>Gilded age and populism</a:t>
            </a:r>
          </a:p>
        </p:txBody>
      </p:sp>
      <p:sp>
        <p:nvSpPr>
          <p:cNvPr id="51203" name="Text Placeholder 1"/>
          <p:cNvSpPr>
            <a:spLocks noGrp="1"/>
          </p:cNvSpPr>
          <p:nvPr>
            <p:ph type="body" idx="1"/>
          </p:nvPr>
        </p:nvSpPr>
        <p:spPr/>
        <p:txBody>
          <a:bodyPr/>
          <a:lstStyle/>
          <a:p>
            <a:r>
              <a:rPr lang="en-US" altLang="en-US"/>
              <a:t>U.S. History</a:t>
            </a:r>
          </a:p>
        </p:txBody>
      </p:sp>
      <p:pic>
        <p:nvPicPr>
          <p:cNvPr id="5"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1168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a:t>Missouri Compromise, 1820</a:t>
            </a:r>
          </a:p>
        </p:txBody>
      </p:sp>
      <p:sp>
        <p:nvSpPr>
          <p:cNvPr id="6147" name="Rectangle 3"/>
          <p:cNvSpPr>
            <a:spLocks noGrp="1" noChangeArrowheads="1"/>
          </p:cNvSpPr>
          <p:nvPr>
            <p:ph type="body" idx="1"/>
          </p:nvPr>
        </p:nvSpPr>
        <p:spPr>
          <a:xfrm>
            <a:off x="457200" y="1600200"/>
            <a:ext cx="3657600" cy="4525963"/>
          </a:xfrm>
        </p:spPr>
        <p:txBody>
          <a:bodyPr/>
          <a:lstStyle/>
          <a:p>
            <a:pPr eaLnBrk="1" hangingPunct="1">
              <a:lnSpc>
                <a:spcPct val="80000"/>
              </a:lnSpc>
            </a:pPr>
            <a:r>
              <a:rPr lang="en-US" altLang="en-US" sz="2800"/>
              <a:t>Admitted Missouri as a slave state and Maine as a free state. Declared that all territory north of 36°30" would become free states, and all territory south of that latitude would become slave states. </a:t>
            </a:r>
          </a:p>
        </p:txBody>
      </p:sp>
      <p:pic>
        <p:nvPicPr>
          <p:cNvPr id="6148" name="Picture 4" descr="missouri-compromise-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375" y="1523999"/>
            <a:ext cx="5000625"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9600" y="3048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22166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a:t>Ellis Island</a:t>
            </a:r>
          </a:p>
        </p:txBody>
      </p:sp>
      <p:sp>
        <p:nvSpPr>
          <p:cNvPr id="53251" name="Content Placeholder 2"/>
          <p:cNvSpPr>
            <a:spLocks noGrp="1"/>
          </p:cNvSpPr>
          <p:nvPr>
            <p:ph idx="1"/>
          </p:nvPr>
        </p:nvSpPr>
        <p:spPr/>
        <p:txBody>
          <a:bodyPr/>
          <a:lstStyle/>
          <a:p>
            <a:pPr>
              <a:defRPr/>
            </a:pPr>
            <a:r>
              <a:rPr lang="en-US" altLang="en-US" dirty="0"/>
              <a:t>Located in New York Harbor, it served as </a:t>
            </a:r>
          </a:p>
          <a:p>
            <a:pPr marL="0" indent="0">
              <a:buFontTx/>
              <a:buNone/>
              <a:defRPr/>
            </a:pPr>
            <a:r>
              <a:rPr lang="en-US" altLang="en-US" dirty="0"/>
              <a:t>an immigration station for millions of immigrants arriving in the U.S. from Europe between 1892 and 1954.</a:t>
            </a:r>
          </a:p>
        </p:txBody>
      </p:sp>
      <p:pic>
        <p:nvPicPr>
          <p:cNvPr id="52228" name="Picture 2" descr="C:\Users\middldo\Desktop\ellis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810000"/>
            <a:ext cx="4708525"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38133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a:t>Angel Island</a:t>
            </a:r>
          </a:p>
        </p:txBody>
      </p:sp>
      <p:sp>
        <p:nvSpPr>
          <p:cNvPr id="54275" name="Content Placeholder 2"/>
          <p:cNvSpPr>
            <a:spLocks noGrp="1"/>
          </p:cNvSpPr>
          <p:nvPr>
            <p:ph idx="1"/>
          </p:nvPr>
        </p:nvSpPr>
        <p:spPr/>
        <p:txBody>
          <a:bodyPr/>
          <a:lstStyle/>
          <a:p>
            <a:pPr>
              <a:defRPr/>
            </a:pPr>
            <a:r>
              <a:rPr lang="en-US" altLang="en-US" dirty="0"/>
              <a:t>Asians-primarily Chinese, arriving on the U.S. West Coast were processed at this immigration station in San Francisco Bay,</a:t>
            </a:r>
          </a:p>
          <a:p>
            <a:pPr marL="0" indent="0">
              <a:buFontTx/>
              <a:buNone/>
              <a:defRPr/>
            </a:pPr>
            <a:r>
              <a:rPr lang="en-US" altLang="en-US" dirty="0"/>
              <a:t>California between </a:t>
            </a:r>
          </a:p>
          <a:p>
            <a:pPr marL="0" indent="0">
              <a:buFontTx/>
              <a:buNone/>
              <a:defRPr/>
            </a:pPr>
            <a:r>
              <a:rPr lang="en-US" altLang="en-US" dirty="0"/>
              <a:t>1910 and 1940.</a:t>
            </a:r>
          </a:p>
        </p:txBody>
      </p:sp>
      <p:pic>
        <p:nvPicPr>
          <p:cNvPr id="53252" name="Picture 2" descr="C:\Users\middldo\Desktop\Angel-Island-photo-01-Kichiko-Okad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3627438"/>
            <a:ext cx="4202113"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1038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a:t>Chinese Exclusion Act</a:t>
            </a:r>
          </a:p>
        </p:txBody>
      </p:sp>
      <p:sp>
        <p:nvSpPr>
          <p:cNvPr id="55299" name="Content Placeholder 2"/>
          <p:cNvSpPr>
            <a:spLocks noGrp="1"/>
          </p:cNvSpPr>
          <p:nvPr>
            <p:ph idx="1"/>
          </p:nvPr>
        </p:nvSpPr>
        <p:spPr/>
        <p:txBody>
          <a:bodyPr/>
          <a:lstStyle/>
          <a:p>
            <a:pPr>
              <a:defRPr/>
            </a:pPr>
            <a:r>
              <a:rPr lang="en-US" altLang="en-US" dirty="0"/>
              <a:t>A law, enacted in 1892, that prohibited </a:t>
            </a:r>
          </a:p>
          <a:p>
            <a:pPr marL="0" indent="0">
              <a:buFontTx/>
              <a:buNone/>
              <a:defRPr/>
            </a:pPr>
            <a:r>
              <a:rPr lang="en-US" altLang="en-US" dirty="0"/>
              <a:t>All Chinese except students, </a:t>
            </a:r>
          </a:p>
          <a:p>
            <a:pPr marL="0" indent="0">
              <a:buFontTx/>
              <a:buNone/>
              <a:defRPr/>
            </a:pPr>
            <a:r>
              <a:rPr lang="en-US" altLang="en-US" dirty="0"/>
              <a:t>teachers, merchants, tourists,</a:t>
            </a:r>
          </a:p>
          <a:p>
            <a:pPr marL="0" indent="0">
              <a:buFontTx/>
              <a:buNone/>
              <a:defRPr/>
            </a:pPr>
            <a:r>
              <a:rPr lang="en-US" altLang="en-US" dirty="0"/>
              <a:t>and government officials from</a:t>
            </a:r>
          </a:p>
          <a:p>
            <a:pPr marL="0" indent="0">
              <a:buFontTx/>
              <a:buNone/>
              <a:defRPr/>
            </a:pPr>
            <a:r>
              <a:rPr lang="en-US" altLang="en-US" dirty="0"/>
              <a:t>entering the U.S. The law was</a:t>
            </a:r>
          </a:p>
          <a:p>
            <a:pPr marL="0" indent="0">
              <a:buFontTx/>
              <a:buNone/>
              <a:defRPr/>
            </a:pPr>
            <a:r>
              <a:rPr lang="en-US" altLang="en-US" dirty="0"/>
              <a:t>not repealed until 1943.      </a:t>
            </a:r>
          </a:p>
        </p:txBody>
      </p:sp>
      <p:pic>
        <p:nvPicPr>
          <p:cNvPr id="54276" name="Picture 2" descr="C:\Users\middldo\Desktop\imagesCAKYWE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362200"/>
            <a:ext cx="2809875"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88505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a:t>Gentlemen’s Agreement</a:t>
            </a:r>
          </a:p>
        </p:txBody>
      </p:sp>
      <p:sp>
        <p:nvSpPr>
          <p:cNvPr id="56323" name="Content Placeholder 2"/>
          <p:cNvSpPr>
            <a:spLocks noGrp="1"/>
          </p:cNvSpPr>
          <p:nvPr>
            <p:ph idx="1"/>
          </p:nvPr>
        </p:nvSpPr>
        <p:spPr/>
        <p:txBody>
          <a:bodyPr/>
          <a:lstStyle/>
          <a:p>
            <a:pPr>
              <a:defRPr/>
            </a:pPr>
            <a:r>
              <a:rPr lang="en-US" altLang="en-US" sz="2800" dirty="0"/>
              <a:t>In San Francisco the Board of Education in 1906 took all Asian school children and placed them special Asian Schools. As a result Anti-American riots broke out in Japan. In 1907-1908 an agreement was reached in which</a:t>
            </a:r>
          </a:p>
          <a:p>
            <a:pPr marL="0" indent="0">
              <a:buFontTx/>
              <a:buNone/>
              <a:defRPr/>
            </a:pPr>
            <a:r>
              <a:rPr lang="en-US" altLang="en-US" sz="2800" dirty="0"/>
              <a:t>Japan agreed to limit Japanese </a:t>
            </a:r>
          </a:p>
          <a:p>
            <a:pPr marL="0" indent="0">
              <a:buFontTx/>
              <a:buNone/>
              <a:defRPr/>
            </a:pPr>
            <a:r>
              <a:rPr lang="en-US" altLang="en-US" sz="2800" dirty="0"/>
              <a:t>emigration to the U.S. and in return </a:t>
            </a:r>
          </a:p>
          <a:p>
            <a:pPr marL="0" indent="0">
              <a:buFontTx/>
              <a:buNone/>
              <a:defRPr/>
            </a:pPr>
            <a:r>
              <a:rPr lang="en-US" altLang="en-US" sz="2800" dirty="0"/>
              <a:t>San Francisco withdrew its </a:t>
            </a:r>
          </a:p>
          <a:p>
            <a:pPr marL="0" indent="0">
              <a:buFontTx/>
              <a:buNone/>
              <a:defRPr/>
            </a:pPr>
            <a:r>
              <a:rPr lang="en-US" altLang="en-US" sz="2800" dirty="0"/>
              <a:t>segregation orders.</a:t>
            </a:r>
          </a:p>
        </p:txBody>
      </p:sp>
      <p:pic>
        <p:nvPicPr>
          <p:cNvPr id="55300" name="Picture 2" descr="C:\Users\middldo\Desktop\imagesCAQRWW7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7013" y="3810000"/>
            <a:ext cx="2373312"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98542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altLang="en-US"/>
              <a:t>Nativism</a:t>
            </a:r>
          </a:p>
        </p:txBody>
      </p:sp>
      <p:sp>
        <p:nvSpPr>
          <p:cNvPr id="56323" name="Rectangle 3"/>
          <p:cNvSpPr>
            <a:spLocks noGrp="1" noChangeArrowheads="1"/>
          </p:cNvSpPr>
          <p:nvPr>
            <p:ph type="body" idx="1"/>
          </p:nvPr>
        </p:nvSpPr>
        <p:spPr>
          <a:xfrm>
            <a:off x="457200" y="1447800"/>
            <a:ext cx="8229600" cy="1447800"/>
          </a:xfrm>
        </p:spPr>
        <p:txBody>
          <a:bodyPr/>
          <a:lstStyle/>
          <a:p>
            <a:pPr eaLnBrk="1" hangingPunct="1">
              <a:lnSpc>
                <a:spcPct val="90000"/>
              </a:lnSpc>
            </a:pPr>
            <a:r>
              <a:rPr lang="en-US" altLang="en-US"/>
              <a:t>An anti-foreign feeling that arose in the 1840's and 1850's in response to the influx of Irish and German Catholics. </a:t>
            </a:r>
          </a:p>
        </p:txBody>
      </p:sp>
      <p:pic>
        <p:nvPicPr>
          <p:cNvPr id="56324" name="Picture 4" descr="nast-anticathol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048000"/>
            <a:ext cx="5319713" cy="3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7439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a:t>Americanization Movement</a:t>
            </a:r>
          </a:p>
        </p:txBody>
      </p:sp>
      <p:sp>
        <p:nvSpPr>
          <p:cNvPr id="58371" name="Content Placeholder 2"/>
          <p:cNvSpPr>
            <a:spLocks noGrp="1"/>
          </p:cNvSpPr>
          <p:nvPr>
            <p:ph idx="1"/>
          </p:nvPr>
        </p:nvSpPr>
        <p:spPr/>
        <p:txBody>
          <a:bodyPr/>
          <a:lstStyle/>
          <a:p>
            <a:pPr>
              <a:defRPr/>
            </a:pPr>
            <a:r>
              <a:rPr lang="en-US" altLang="en-US" dirty="0"/>
              <a:t>This movement took shape in many cities</a:t>
            </a:r>
          </a:p>
          <a:p>
            <a:pPr marL="0" indent="0">
              <a:buFontTx/>
              <a:buNone/>
              <a:defRPr/>
            </a:pPr>
            <a:r>
              <a:rPr lang="en-US" altLang="en-US" dirty="0"/>
              <a:t>where volunteers ran programs</a:t>
            </a:r>
          </a:p>
          <a:p>
            <a:pPr marL="0" indent="0">
              <a:buFontTx/>
              <a:buNone/>
              <a:defRPr/>
            </a:pPr>
            <a:r>
              <a:rPr lang="en-US" altLang="en-US" dirty="0"/>
              <a:t>to help newcomer learn</a:t>
            </a:r>
          </a:p>
          <a:p>
            <a:pPr marL="0" indent="0">
              <a:buFontTx/>
              <a:buNone/>
              <a:defRPr/>
            </a:pPr>
            <a:r>
              <a:rPr lang="en-US" altLang="en-US" dirty="0"/>
              <a:t>English and adopt American</a:t>
            </a:r>
          </a:p>
          <a:p>
            <a:pPr marL="0" indent="0">
              <a:buFontTx/>
              <a:buNone/>
              <a:defRPr/>
            </a:pPr>
            <a:r>
              <a:rPr lang="en-US" altLang="en-US" dirty="0"/>
              <a:t>dress and diet. </a:t>
            </a:r>
          </a:p>
        </p:txBody>
      </p:sp>
      <p:pic>
        <p:nvPicPr>
          <p:cNvPr id="57348" name="Picture 2" descr="C:\Users\middldo\Desktop\imagesCA2PQP8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640013"/>
            <a:ext cx="2676525" cy="393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90020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ltLang="en-US"/>
              <a:t>Social Gospel</a:t>
            </a:r>
          </a:p>
        </p:txBody>
      </p:sp>
      <p:sp>
        <p:nvSpPr>
          <p:cNvPr id="58371" name="Content Placeholder 2"/>
          <p:cNvSpPr>
            <a:spLocks noGrp="1"/>
          </p:cNvSpPr>
          <p:nvPr>
            <p:ph idx="1"/>
          </p:nvPr>
        </p:nvSpPr>
        <p:spPr/>
        <p:txBody>
          <a:bodyPr/>
          <a:lstStyle/>
          <a:p>
            <a:r>
              <a:rPr lang="en-US" altLang="en-US"/>
              <a:t>A 19</a:t>
            </a:r>
            <a:r>
              <a:rPr lang="en-US" altLang="en-US" baseline="30000"/>
              <a:t>th</a:t>
            </a:r>
            <a:r>
              <a:rPr lang="en-US" altLang="en-US"/>
              <a:t>-century reform movement based on the belief that Christians have a responsibility to help improve working conditions and alleviate poverty. They believed that by following Bible teachings about charity and justice,                  people could make                            society                                                          “the Kingdom of God”.</a:t>
            </a:r>
          </a:p>
        </p:txBody>
      </p:sp>
      <p:pic>
        <p:nvPicPr>
          <p:cNvPr id="58372" name="Picture 4" descr="C:\Users\middldo\Desktop\profile_pic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4419600"/>
            <a:ext cx="340995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87768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ltLang="en-US"/>
              <a:t>Settlement Houses</a:t>
            </a:r>
          </a:p>
        </p:txBody>
      </p:sp>
      <p:sp>
        <p:nvSpPr>
          <p:cNvPr id="59395" name="Content Placeholder 2"/>
          <p:cNvSpPr>
            <a:spLocks noGrp="1"/>
          </p:cNvSpPr>
          <p:nvPr>
            <p:ph idx="1"/>
          </p:nvPr>
        </p:nvSpPr>
        <p:spPr/>
        <p:txBody>
          <a:bodyPr/>
          <a:lstStyle/>
          <a:p>
            <a:r>
              <a:rPr lang="en-US" altLang="en-US"/>
              <a:t>A community center providing assistance to residents-particularly immigrants- in slum neighborhoods.</a:t>
            </a:r>
          </a:p>
          <a:p>
            <a:endParaRPr lang="en-US" altLang="en-US"/>
          </a:p>
        </p:txBody>
      </p:sp>
      <p:pic>
        <p:nvPicPr>
          <p:cNvPr id="59396" name="Picture 4" descr="C:\Users\middldo\Desktop\chicago_late1800s_early1900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163888"/>
            <a:ext cx="4210050" cy="341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58719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altLang="en-US"/>
              <a:t>Dawes Act, 1887</a:t>
            </a:r>
          </a:p>
        </p:txBody>
      </p:sp>
      <p:sp>
        <p:nvSpPr>
          <p:cNvPr id="60419" name="Rectangle 3"/>
          <p:cNvSpPr>
            <a:spLocks noGrp="1" noChangeArrowheads="1"/>
          </p:cNvSpPr>
          <p:nvPr>
            <p:ph type="body" idx="1"/>
          </p:nvPr>
        </p:nvSpPr>
        <p:spPr>
          <a:xfrm>
            <a:off x="457200" y="1600200"/>
            <a:ext cx="4648200" cy="4525963"/>
          </a:xfrm>
        </p:spPr>
        <p:txBody>
          <a:bodyPr/>
          <a:lstStyle/>
          <a:p>
            <a:pPr eaLnBrk="1" hangingPunct="1"/>
            <a:r>
              <a:rPr lang="en-US" altLang="en-US"/>
              <a:t>It tried to dissolve Indian tribes by redistributing the land. Designed to forestall growing Indian poverty, it resulted in many Indians losing their lands to speculators. </a:t>
            </a:r>
          </a:p>
        </p:txBody>
      </p:sp>
      <p:pic>
        <p:nvPicPr>
          <p:cNvPr id="60420" name="Picture 4" descr="indian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9238" y="1676400"/>
            <a:ext cx="3433762"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63746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Users\middldo\Desktop\unit-1-powerpoint-6-the-gilded-age-political-machines-2-72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81013"/>
            <a:ext cx="848360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432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a:t>Compromise of 1850</a:t>
            </a:r>
          </a:p>
        </p:txBody>
      </p:sp>
      <p:sp>
        <p:nvSpPr>
          <p:cNvPr id="7171" name="Rectangle 3"/>
          <p:cNvSpPr>
            <a:spLocks noGrp="1" noChangeArrowheads="1"/>
          </p:cNvSpPr>
          <p:nvPr>
            <p:ph type="body" idx="1"/>
          </p:nvPr>
        </p:nvSpPr>
        <p:spPr>
          <a:xfrm>
            <a:off x="457200" y="1295400"/>
            <a:ext cx="8229600" cy="4830763"/>
          </a:xfrm>
        </p:spPr>
        <p:txBody>
          <a:bodyPr/>
          <a:lstStyle/>
          <a:p>
            <a:pPr eaLnBrk="1" hangingPunct="1"/>
            <a:r>
              <a:rPr lang="en-US" altLang="en-US" sz="2400"/>
              <a:t>Admitted California as a free state</a:t>
            </a:r>
          </a:p>
          <a:p>
            <a:pPr eaLnBrk="1" hangingPunct="1"/>
            <a:r>
              <a:rPr lang="en-US" altLang="en-US" sz="2400"/>
              <a:t>Organized Utah and N.M. without restrictions on slavery </a:t>
            </a:r>
          </a:p>
          <a:p>
            <a:pPr eaLnBrk="1" hangingPunct="1"/>
            <a:r>
              <a:rPr lang="en-US" altLang="en-US" sz="2400"/>
              <a:t>Adjusted the Texas/N.M. border</a:t>
            </a:r>
          </a:p>
          <a:p>
            <a:pPr eaLnBrk="1" hangingPunct="1"/>
            <a:r>
              <a:rPr lang="en-US" altLang="en-US" sz="2400"/>
              <a:t>Abolished slave trade in D.C. </a:t>
            </a:r>
          </a:p>
          <a:p>
            <a:pPr eaLnBrk="1" hangingPunct="1"/>
            <a:r>
              <a:rPr lang="en-US" altLang="en-US" sz="2400"/>
              <a:t>Established tougher fugitive slave laws. </a:t>
            </a:r>
          </a:p>
          <a:p>
            <a:pPr eaLnBrk="1" hangingPunct="1"/>
            <a:r>
              <a:rPr lang="en-US" altLang="en-US" sz="2400"/>
              <a:t>Its passage was hailed as a solution to the threat of national division.</a:t>
            </a:r>
            <a:r>
              <a:rPr lang="en-US" altLang="en-US"/>
              <a:t> </a:t>
            </a:r>
          </a:p>
        </p:txBody>
      </p:sp>
      <p:pic>
        <p:nvPicPr>
          <p:cNvPr id="7172" name="Picture 4" descr="CompromiseOf18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3921125"/>
            <a:ext cx="4800600"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06027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altLang="en-US"/>
              <a:t>William M. Tweed</a:t>
            </a:r>
          </a:p>
        </p:txBody>
      </p:sp>
      <p:sp>
        <p:nvSpPr>
          <p:cNvPr id="62467" name="Content Placeholder 2"/>
          <p:cNvSpPr>
            <a:spLocks noGrp="1"/>
          </p:cNvSpPr>
          <p:nvPr>
            <p:ph idx="1"/>
          </p:nvPr>
        </p:nvSpPr>
        <p:spPr/>
        <p:txBody>
          <a:bodyPr/>
          <a:lstStyle/>
          <a:p>
            <a:r>
              <a:rPr lang="en-US" altLang="en-US"/>
              <a:t>Political Boss that was the head of the New York City Political Democratic Machine called Tammany Hall. He ran the machine in the late 1860’s and             early 1870’s. </a:t>
            </a:r>
          </a:p>
          <a:p>
            <a:r>
              <a:rPr lang="en-US" altLang="en-US"/>
              <a:t>Under his leadership, 				   the “Tweed Ring” stole 				   as much as $200 million 		     dollars from the city.</a:t>
            </a:r>
          </a:p>
          <a:p>
            <a:endParaRPr lang="en-US" altLang="en-US"/>
          </a:p>
        </p:txBody>
      </p:sp>
      <p:pic>
        <p:nvPicPr>
          <p:cNvPr id="62468" name="Picture 2" descr="C:\Users\middldo\Desktop\boss-twee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3641725"/>
            <a:ext cx="2565400"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0770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tLang="en-US"/>
              <a:t>Tammany Hall</a:t>
            </a:r>
          </a:p>
        </p:txBody>
      </p:sp>
      <p:sp>
        <p:nvSpPr>
          <p:cNvPr id="62467" name="Content Placeholder 2"/>
          <p:cNvSpPr>
            <a:spLocks noGrp="1"/>
          </p:cNvSpPr>
          <p:nvPr>
            <p:ph idx="1"/>
          </p:nvPr>
        </p:nvSpPr>
        <p:spPr/>
        <p:txBody>
          <a:bodyPr/>
          <a:lstStyle/>
          <a:p>
            <a:pPr>
              <a:defRPr/>
            </a:pPr>
            <a:r>
              <a:rPr lang="en-US" altLang="en-US" dirty="0"/>
              <a:t>Name of New York City’s powerful Democratic political machine in the late 19</a:t>
            </a:r>
            <a:r>
              <a:rPr lang="en-US" altLang="en-US" baseline="30000" dirty="0"/>
              <a:t>th</a:t>
            </a:r>
            <a:r>
              <a:rPr lang="en-US" altLang="en-US" dirty="0"/>
              <a:t> Century</a:t>
            </a:r>
          </a:p>
          <a:p>
            <a:pPr marL="0" indent="0">
              <a:buFontTx/>
              <a:buNone/>
              <a:defRPr/>
            </a:pPr>
            <a:endParaRPr lang="en-US" altLang="en-US" dirty="0"/>
          </a:p>
          <a:p>
            <a:pPr>
              <a:defRPr/>
            </a:pPr>
            <a:endParaRPr lang="en-US" altLang="en-US" dirty="0"/>
          </a:p>
        </p:txBody>
      </p:sp>
      <p:pic>
        <p:nvPicPr>
          <p:cNvPr id="63492" name="Picture 2" descr="C:\Users\middldo\Desktop\300px-Tammany_Ring,_Nas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6050" y="4114800"/>
            <a:ext cx="349885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30967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tLang="en-US"/>
              <a:t>W.E.B. DuBois</a:t>
            </a:r>
          </a:p>
        </p:txBody>
      </p:sp>
      <p:sp>
        <p:nvSpPr>
          <p:cNvPr id="64515" name="Rectangle 3"/>
          <p:cNvSpPr>
            <a:spLocks noGrp="1" noChangeArrowheads="1"/>
          </p:cNvSpPr>
          <p:nvPr>
            <p:ph type="body" idx="1"/>
          </p:nvPr>
        </p:nvSpPr>
        <p:spPr>
          <a:xfrm>
            <a:off x="457200" y="1600200"/>
            <a:ext cx="5334000" cy="4800600"/>
          </a:xfrm>
        </p:spPr>
        <p:txBody>
          <a:bodyPr/>
          <a:lstStyle/>
          <a:p>
            <a:pPr eaLnBrk="1" hangingPunct="1"/>
            <a:r>
              <a:rPr lang="en-US" altLang="en-US"/>
              <a:t>DuBois believed that black Americans had to demand their social and civil rights or else become permanent victims of racism. Helped found the NAACP. He disagreed with Booker T. Washington's theories. </a:t>
            </a:r>
          </a:p>
        </p:txBody>
      </p:sp>
      <p:pic>
        <p:nvPicPr>
          <p:cNvPr id="64516" name="Picture 4" descr="Duboi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752600"/>
            <a:ext cx="3111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03782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altLang="en-US"/>
              <a:t>Booker T. Washington</a:t>
            </a:r>
          </a:p>
        </p:txBody>
      </p:sp>
      <p:sp>
        <p:nvSpPr>
          <p:cNvPr id="65539" name="Rectangle 3"/>
          <p:cNvSpPr>
            <a:spLocks noGrp="1" noChangeArrowheads="1"/>
          </p:cNvSpPr>
          <p:nvPr>
            <p:ph type="body" idx="1"/>
          </p:nvPr>
        </p:nvSpPr>
        <p:spPr>
          <a:xfrm>
            <a:off x="457200" y="1295400"/>
            <a:ext cx="8229600" cy="4830763"/>
          </a:xfrm>
        </p:spPr>
        <p:txBody>
          <a:bodyPr/>
          <a:lstStyle/>
          <a:p>
            <a:pPr eaLnBrk="1" hangingPunct="1"/>
            <a:r>
              <a:rPr lang="en-US" altLang="en-US"/>
              <a:t>Washington believed that African Americans had to achieve economic independence before civil rights. In 1881, he founded the first formal school for blacks, the Tuskegee Institute. </a:t>
            </a:r>
          </a:p>
        </p:txBody>
      </p:sp>
      <p:pic>
        <p:nvPicPr>
          <p:cNvPr id="65540" name="Picture 4" descr="Booker%20T%20Washing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3819525"/>
            <a:ext cx="388620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56244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ltLang="en-US"/>
              <a:t>Ida B. Wells</a:t>
            </a:r>
          </a:p>
        </p:txBody>
      </p:sp>
      <p:sp>
        <p:nvSpPr>
          <p:cNvPr id="66563" name="Content Placeholder 2"/>
          <p:cNvSpPr>
            <a:spLocks noGrp="1"/>
          </p:cNvSpPr>
          <p:nvPr>
            <p:ph idx="1"/>
          </p:nvPr>
        </p:nvSpPr>
        <p:spPr/>
        <p:txBody>
          <a:bodyPr/>
          <a:lstStyle/>
          <a:p>
            <a:r>
              <a:rPr lang="en-US" altLang="en-US" dirty="0"/>
              <a:t>African-American woman who campaigned against </a:t>
            </a:r>
            <a:r>
              <a:rPr lang="en-US" altLang="en-US" dirty="0" err="1"/>
              <a:t>lynchings</a:t>
            </a:r>
            <a:r>
              <a:rPr lang="en-US" altLang="en-US" dirty="0"/>
              <a:t> in the South</a:t>
            </a:r>
          </a:p>
          <a:p>
            <a:r>
              <a:rPr lang="en-US" altLang="en-US" dirty="0"/>
              <a:t>As a black teacher, she helped to block the establishment of segregated schools in Chicago</a:t>
            </a:r>
          </a:p>
          <a:p>
            <a:r>
              <a:rPr lang="en-US" altLang="en-US" dirty="0"/>
              <a:t>She was a founder of the 	                                  NACW – National Association 	            of Colored Women</a:t>
            </a:r>
          </a:p>
        </p:txBody>
      </p:sp>
      <p:pic>
        <p:nvPicPr>
          <p:cNvPr id="66564" name="Picture 2" descr="C:\Users\middldo\Desktop\id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5925" y="3956050"/>
            <a:ext cx="2378075"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57643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a:t>Populist Party</a:t>
            </a:r>
          </a:p>
        </p:txBody>
      </p:sp>
      <p:sp>
        <p:nvSpPr>
          <p:cNvPr id="67587" name="Content Placeholder 2"/>
          <p:cNvSpPr>
            <a:spLocks noGrp="1"/>
          </p:cNvSpPr>
          <p:nvPr>
            <p:ph idx="1"/>
          </p:nvPr>
        </p:nvSpPr>
        <p:spPr/>
        <p:txBody>
          <a:bodyPr/>
          <a:lstStyle/>
          <a:p>
            <a:r>
              <a:rPr lang="en-US" altLang="en-US"/>
              <a:t>Also known as the “People’s Party”, this political party was formed in 1891 – 1892 by farmers to give them a bigger voice in government</a:t>
            </a:r>
          </a:p>
          <a:p>
            <a:r>
              <a:rPr lang="en-US" altLang="en-US"/>
              <a:t>This party advocated			        a larger money supply			           and other economic 			      reforms</a:t>
            </a:r>
          </a:p>
        </p:txBody>
      </p:sp>
      <p:pic>
        <p:nvPicPr>
          <p:cNvPr id="67588" name="Picture 2" descr="C:\Users\middldo\Desktop\0601-030201[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263900"/>
            <a:ext cx="424815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9307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altLang="en-US"/>
              <a:t>William Jennings Bryan</a:t>
            </a:r>
          </a:p>
        </p:txBody>
      </p:sp>
      <p:sp>
        <p:nvSpPr>
          <p:cNvPr id="68611" name="Content Placeholder 2"/>
          <p:cNvSpPr>
            <a:spLocks noGrp="1"/>
          </p:cNvSpPr>
          <p:nvPr>
            <p:ph idx="1"/>
          </p:nvPr>
        </p:nvSpPr>
        <p:spPr/>
        <p:txBody>
          <a:bodyPr>
            <a:normAutofit lnSpcReduction="10000"/>
          </a:bodyPr>
          <a:lstStyle/>
          <a:p>
            <a:r>
              <a:rPr lang="en-US" altLang="en-US" dirty="0"/>
              <a:t>1896 Democratic candidate for President of the U.S., who was backed by both the Democrats and the Populists</a:t>
            </a:r>
          </a:p>
          <a:p>
            <a:r>
              <a:rPr lang="en-US" altLang="en-US" dirty="0"/>
              <a:t>Bryan favored using both   		            gold and silver as the 			   nation’s currency</a:t>
            </a:r>
          </a:p>
          <a:p>
            <a:r>
              <a:rPr lang="en-US" altLang="en-US" dirty="0"/>
              <a:t>Best known for his 			    “Cross of Gold” speech.</a:t>
            </a:r>
          </a:p>
          <a:p>
            <a:r>
              <a:rPr lang="en-US" altLang="en-US" dirty="0"/>
              <a:t>He lost the election.</a:t>
            </a:r>
          </a:p>
        </p:txBody>
      </p:sp>
      <p:pic>
        <p:nvPicPr>
          <p:cNvPr id="68612" name="Picture 4" descr="C:\Users\middldo\Desktop\27096_l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7013" y="3332163"/>
            <a:ext cx="3511550"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40515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ltLang="en-US"/>
              <a:t>Cross of Gold Speech, 1896</a:t>
            </a:r>
          </a:p>
        </p:txBody>
      </p:sp>
      <p:sp>
        <p:nvSpPr>
          <p:cNvPr id="69635" name="Rectangle 3"/>
          <p:cNvSpPr>
            <a:spLocks noGrp="1" noChangeArrowheads="1"/>
          </p:cNvSpPr>
          <p:nvPr>
            <p:ph type="body" idx="1"/>
          </p:nvPr>
        </p:nvSpPr>
        <p:spPr>
          <a:xfrm>
            <a:off x="457200" y="1295400"/>
            <a:ext cx="4495800" cy="5334000"/>
          </a:xfrm>
        </p:spPr>
        <p:txBody>
          <a:bodyPr/>
          <a:lstStyle/>
          <a:p>
            <a:pPr eaLnBrk="1" hangingPunct="1"/>
            <a:r>
              <a:rPr lang="en-US" altLang="en-US"/>
              <a:t>Given by William Jennings Bryan, he said people must not be "crucified on a cross of gold", referring to the Republican proposal to eliminate silver coinage and adopt a strict gold standard. </a:t>
            </a:r>
          </a:p>
        </p:txBody>
      </p:sp>
      <p:pic>
        <p:nvPicPr>
          <p:cNvPr id="69636" name="Picture 4" descr="cross_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600200"/>
            <a:ext cx="36480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13150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defRPr/>
            </a:pPr>
            <a:r>
              <a:rPr lang="en-US" altLang="en-US" dirty="0"/>
              <a:t>Progressive Movement</a:t>
            </a:r>
          </a:p>
        </p:txBody>
      </p:sp>
      <p:sp>
        <p:nvSpPr>
          <p:cNvPr id="70659" name="Text Placeholder 1"/>
          <p:cNvSpPr>
            <a:spLocks noGrp="1"/>
          </p:cNvSpPr>
          <p:nvPr>
            <p:ph type="body" idx="1"/>
          </p:nvPr>
        </p:nvSpPr>
        <p:spPr/>
        <p:txBody>
          <a:bodyPr/>
          <a:lstStyle/>
          <a:p>
            <a:r>
              <a:rPr lang="en-US" altLang="en-US"/>
              <a:t>U.S. History</a:t>
            </a:r>
          </a:p>
        </p:txBody>
      </p:sp>
      <p:pic>
        <p:nvPicPr>
          <p:cNvPr id="5"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64722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altLang="en-US"/>
              <a:t>Causes of Progressivism</a:t>
            </a:r>
          </a:p>
        </p:txBody>
      </p:sp>
      <p:sp>
        <p:nvSpPr>
          <p:cNvPr id="71683" name="Rectangle 3"/>
          <p:cNvSpPr>
            <a:spLocks noGrp="1" noChangeArrowheads="1"/>
          </p:cNvSpPr>
          <p:nvPr>
            <p:ph type="body" idx="1"/>
          </p:nvPr>
        </p:nvSpPr>
        <p:spPr>
          <a:xfrm>
            <a:off x="304800" y="1219200"/>
            <a:ext cx="8610600" cy="4038600"/>
          </a:xfrm>
        </p:spPr>
        <p:txBody>
          <a:bodyPr>
            <a:normAutofit lnSpcReduction="10000"/>
          </a:bodyPr>
          <a:lstStyle/>
          <a:p>
            <a:pPr eaLnBrk="1" hangingPunct="1">
              <a:lnSpc>
                <a:spcPct val="90000"/>
              </a:lnSpc>
            </a:pPr>
            <a:r>
              <a:rPr lang="en-US" altLang="en-US" sz="3600" dirty="0"/>
              <a:t>Ineffectiveness of government</a:t>
            </a:r>
          </a:p>
          <a:p>
            <a:pPr eaLnBrk="1" hangingPunct="1">
              <a:lnSpc>
                <a:spcPct val="90000"/>
              </a:lnSpc>
            </a:pPr>
            <a:r>
              <a:rPr lang="en-US" altLang="en-US" sz="3600" dirty="0"/>
              <a:t>Poor working conditions</a:t>
            </a:r>
          </a:p>
          <a:p>
            <a:pPr eaLnBrk="1" hangingPunct="1">
              <a:lnSpc>
                <a:spcPct val="90000"/>
              </a:lnSpc>
            </a:pPr>
            <a:r>
              <a:rPr lang="en-US" altLang="en-US" sz="3600" dirty="0"/>
              <a:t>Emergence of Social Gospel</a:t>
            </a:r>
          </a:p>
          <a:p>
            <a:pPr eaLnBrk="1" hangingPunct="1">
              <a:lnSpc>
                <a:spcPct val="90000"/>
              </a:lnSpc>
            </a:pPr>
            <a:r>
              <a:rPr lang="en-US" altLang="en-US" sz="3600" dirty="0"/>
              <a:t>Unequal distribution of wealth</a:t>
            </a:r>
          </a:p>
          <a:p>
            <a:pPr eaLnBrk="1" hangingPunct="1">
              <a:lnSpc>
                <a:spcPct val="90000"/>
              </a:lnSpc>
            </a:pPr>
            <a:r>
              <a:rPr lang="en-US" altLang="en-US" sz="3600" dirty="0"/>
              <a:t>Immigration</a:t>
            </a:r>
          </a:p>
          <a:p>
            <a:pPr eaLnBrk="1" hangingPunct="1">
              <a:lnSpc>
                <a:spcPct val="90000"/>
              </a:lnSpc>
            </a:pPr>
            <a:r>
              <a:rPr lang="en-US" altLang="en-US" sz="3600" dirty="0"/>
              <a:t>Urban poor</a:t>
            </a:r>
          </a:p>
          <a:p>
            <a:pPr eaLnBrk="1" hangingPunct="1">
              <a:lnSpc>
                <a:spcPct val="90000"/>
              </a:lnSpc>
            </a:pPr>
            <a:r>
              <a:rPr lang="en-US" altLang="en-US" sz="3600" dirty="0"/>
              <a:t>Corruption</a:t>
            </a:r>
          </a:p>
          <a:p>
            <a:pPr eaLnBrk="1" hangingPunct="1">
              <a:lnSpc>
                <a:spcPct val="90000"/>
              </a:lnSpc>
            </a:pPr>
            <a:endParaRPr lang="en-US" altLang="en-US" dirty="0"/>
          </a:p>
        </p:txBody>
      </p:sp>
      <p:pic>
        <p:nvPicPr>
          <p:cNvPr id="71684" name="Picture 4" descr="Group of Breaker Boy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400425"/>
            <a:ext cx="50292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6710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a:t>Henry Clay</a:t>
            </a:r>
          </a:p>
        </p:txBody>
      </p:sp>
      <p:sp>
        <p:nvSpPr>
          <p:cNvPr id="8195" name="Rectangle 3"/>
          <p:cNvSpPr>
            <a:spLocks noGrp="1" noChangeArrowheads="1"/>
          </p:cNvSpPr>
          <p:nvPr>
            <p:ph type="body" idx="1"/>
          </p:nvPr>
        </p:nvSpPr>
        <p:spPr>
          <a:xfrm>
            <a:off x="457200" y="1600200"/>
            <a:ext cx="4724400" cy="4525963"/>
          </a:xfrm>
        </p:spPr>
        <p:txBody>
          <a:bodyPr/>
          <a:lstStyle/>
          <a:p>
            <a:pPr eaLnBrk="1" hangingPunct="1"/>
            <a:r>
              <a:rPr lang="en-US" altLang="en-US"/>
              <a:t>Clay helped heal the North/South rift by aiding passage of the Compromise of 1850, which served to delay the Civil War. </a:t>
            </a:r>
          </a:p>
        </p:txBody>
      </p:sp>
      <p:pic>
        <p:nvPicPr>
          <p:cNvPr id="8196" name="Picture 4" descr="175px-Henry_Cl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401763"/>
            <a:ext cx="36480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8933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altLang="en-US"/>
              <a:t>Muckrakers</a:t>
            </a:r>
          </a:p>
        </p:txBody>
      </p:sp>
      <p:sp>
        <p:nvSpPr>
          <p:cNvPr id="72707" name="Rectangle 3"/>
          <p:cNvSpPr>
            <a:spLocks noGrp="1" noChangeArrowheads="1"/>
          </p:cNvSpPr>
          <p:nvPr>
            <p:ph type="body" idx="1"/>
          </p:nvPr>
        </p:nvSpPr>
        <p:spPr>
          <a:xfrm>
            <a:off x="304800" y="1600200"/>
            <a:ext cx="4419600" cy="4525963"/>
          </a:xfrm>
        </p:spPr>
        <p:txBody>
          <a:bodyPr/>
          <a:lstStyle/>
          <a:p>
            <a:pPr eaLnBrk="1" hangingPunct="1"/>
            <a:r>
              <a:rPr lang="en-US" altLang="en-US"/>
              <a:t>Journalists who searched for and publicized real or alleged acts of corruption of public officials, businessmen. </a:t>
            </a:r>
          </a:p>
        </p:txBody>
      </p:sp>
      <p:pic>
        <p:nvPicPr>
          <p:cNvPr id="72708" name="Picture 5" descr="C:\Users\middldo\Desktop\old-typewrite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9588" y="1447800"/>
            <a:ext cx="4459287"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65618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altLang="en-US" i="1"/>
              <a:t>The Jungle</a:t>
            </a:r>
          </a:p>
        </p:txBody>
      </p:sp>
      <p:sp>
        <p:nvSpPr>
          <p:cNvPr id="73731" name="Rectangle 3"/>
          <p:cNvSpPr>
            <a:spLocks noGrp="1" noChangeArrowheads="1"/>
          </p:cNvSpPr>
          <p:nvPr>
            <p:ph type="body" idx="1"/>
          </p:nvPr>
        </p:nvSpPr>
        <p:spPr>
          <a:xfrm>
            <a:off x="457200" y="1600200"/>
            <a:ext cx="5105400" cy="4525963"/>
          </a:xfrm>
        </p:spPr>
        <p:txBody>
          <a:bodyPr/>
          <a:lstStyle/>
          <a:p>
            <a:pPr eaLnBrk="1" hangingPunct="1"/>
            <a:r>
              <a:rPr lang="en-US" altLang="en-US"/>
              <a:t> Book written by Muckraker Upton Sinclair in 1906, that portrayed the disgusting conditions of the Chicago meatpacking industry which led the passage of the 1906 Meat Inspection Act.</a:t>
            </a:r>
          </a:p>
        </p:txBody>
      </p:sp>
      <p:pic>
        <p:nvPicPr>
          <p:cNvPr id="73732" name="Picture 4" descr="C:\Users\middldo\Desktop\NH-Jungle-Sinclai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75" y="2438400"/>
            <a:ext cx="263207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48821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altLang="en-US"/>
              <a:t>Jacob Riis</a:t>
            </a:r>
          </a:p>
        </p:txBody>
      </p:sp>
      <p:sp>
        <p:nvSpPr>
          <p:cNvPr id="74755" name="Rectangle 3"/>
          <p:cNvSpPr>
            <a:spLocks noGrp="1" noChangeArrowheads="1"/>
          </p:cNvSpPr>
          <p:nvPr>
            <p:ph type="body" idx="1"/>
          </p:nvPr>
        </p:nvSpPr>
        <p:spPr/>
        <p:txBody>
          <a:bodyPr/>
          <a:lstStyle/>
          <a:p>
            <a:pPr eaLnBrk="1" hangingPunct="1"/>
            <a:r>
              <a:rPr lang="en-US" altLang="en-US"/>
              <a:t>Early 1900's writer who exposed social and political evils in the U.S. Muckraker novel. </a:t>
            </a:r>
          </a:p>
        </p:txBody>
      </p:sp>
      <p:pic>
        <p:nvPicPr>
          <p:cNvPr id="74756" name="Picture 4" descr="Riis_5_cent_lodging_bayard_st_1889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819400"/>
            <a:ext cx="47625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7697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altLang="en-US"/>
              <a:t>Ida Tarbell</a:t>
            </a:r>
          </a:p>
        </p:txBody>
      </p:sp>
      <p:sp>
        <p:nvSpPr>
          <p:cNvPr id="75779" name="Rectangle 3"/>
          <p:cNvSpPr>
            <a:spLocks noGrp="1" noChangeArrowheads="1"/>
          </p:cNvSpPr>
          <p:nvPr>
            <p:ph type="body" idx="1"/>
          </p:nvPr>
        </p:nvSpPr>
        <p:spPr>
          <a:xfrm>
            <a:off x="304800" y="1600200"/>
            <a:ext cx="8382000" cy="4525963"/>
          </a:xfrm>
        </p:spPr>
        <p:txBody>
          <a:bodyPr/>
          <a:lstStyle/>
          <a:p>
            <a:pPr eaLnBrk="1" hangingPunct="1"/>
            <a:r>
              <a:rPr lang="en-US" altLang="en-US" dirty="0"/>
              <a:t>Muckraker and journalist who wrote for </a:t>
            </a:r>
            <a:r>
              <a:rPr lang="en-US" altLang="en-US" i="1" dirty="0"/>
              <a:t>McClure’s Magazine</a:t>
            </a:r>
          </a:p>
          <a:p>
            <a:pPr eaLnBrk="1" hangingPunct="1"/>
            <a:r>
              <a:rPr lang="en-US" altLang="en-US" dirty="0"/>
              <a:t>She wrote a scathing article that exposed the corruption and cut-throat business practices of John D. Rockefeller and his Standard Oil Company.</a:t>
            </a:r>
          </a:p>
        </p:txBody>
      </p:sp>
      <p:pic>
        <p:nvPicPr>
          <p:cNvPr id="75780" name="Picture 2" descr="C:\Users\middldo\Desktop\TAR071105_lr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4191000"/>
            <a:ext cx="454025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62852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n-US" altLang="en-US"/>
              <a:t>Robert LaFollette</a:t>
            </a:r>
          </a:p>
        </p:txBody>
      </p:sp>
      <p:sp>
        <p:nvSpPr>
          <p:cNvPr id="76803" name="Rectangle 3"/>
          <p:cNvSpPr>
            <a:spLocks noGrp="1" noChangeArrowheads="1"/>
          </p:cNvSpPr>
          <p:nvPr>
            <p:ph type="body" idx="1"/>
          </p:nvPr>
        </p:nvSpPr>
        <p:spPr>
          <a:xfrm>
            <a:off x="457200" y="1600200"/>
            <a:ext cx="4724400" cy="4525963"/>
          </a:xfrm>
        </p:spPr>
        <p:txBody>
          <a:bodyPr/>
          <a:lstStyle/>
          <a:p>
            <a:pPr eaLnBrk="1" hangingPunct="1"/>
            <a:r>
              <a:rPr lang="en-US" altLang="en-US"/>
              <a:t>Political leader who believed in libertarian reforms, he was a major leader of the Progressive movement from Wisconsin. </a:t>
            </a:r>
          </a:p>
        </p:txBody>
      </p:sp>
      <p:pic>
        <p:nvPicPr>
          <p:cNvPr id="76804" name="Picture 4" descr="10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25" y="1676400"/>
            <a:ext cx="3708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55727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n-US" altLang="en-US"/>
              <a:t>Recall</a:t>
            </a:r>
          </a:p>
        </p:txBody>
      </p:sp>
      <p:sp>
        <p:nvSpPr>
          <p:cNvPr id="77827" name="Rectangle 3"/>
          <p:cNvSpPr>
            <a:spLocks noGrp="1" noChangeArrowheads="1"/>
          </p:cNvSpPr>
          <p:nvPr>
            <p:ph type="body" idx="1"/>
          </p:nvPr>
        </p:nvSpPr>
        <p:spPr>
          <a:xfrm>
            <a:off x="457200" y="1600200"/>
            <a:ext cx="5105400" cy="4525963"/>
          </a:xfrm>
        </p:spPr>
        <p:txBody>
          <a:bodyPr/>
          <a:lstStyle/>
          <a:p>
            <a:pPr eaLnBrk="1" hangingPunct="1"/>
            <a:r>
              <a:rPr lang="en-US" altLang="en-US"/>
              <a:t>A procedure for removing a public official from office by a vote of the people.</a:t>
            </a:r>
          </a:p>
        </p:txBody>
      </p:sp>
      <p:pic>
        <p:nvPicPr>
          <p:cNvPr id="77828" name="Picture 2" descr="C:\Users\middldo\Desktop\recall-walker-sign-5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752600"/>
            <a:ext cx="238125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33850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US" altLang="en-US"/>
              <a:t>Initiative</a:t>
            </a:r>
          </a:p>
        </p:txBody>
      </p:sp>
      <p:sp>
        <p:nvSpPr>
          <p:cNvPr id="78851" name="Rectangle 3"/>
          <p:cNvSpPr>
            <a:spLocks noGrp="1" noChangeArrowheads="1"/>
          </p:cNvSpPr>
          <p:nvPr>
            <p:ph type="body" idx="1"/>
          </p:nvPr>
        </p:nvSpPr>
        <p:spPr>
          <a:xfrm>
            <a:off x="457200" y="1600200"/>
            <a:ext cx="8153400" cy="4525963"/>
          </a:xfrm>
        </p:spPr>
        <p:txBody>
          <a:bodyPr/>
          <a:lstStyle/>
          <a:p>
            <a:pPr eaLnBrk="1" hangingPunct="1"/>
            <a:r>
              <a:rPr lang="en-US" altLang="en-US"/>
              <a:t>A procedure by which a legislative measure can be originated by the people rather than by lawmakers.</a:t>
            </a:r>
          </a:p>
        </p:txBody>
      </p:sp>
      <p:pic>
        <p:nvPicPr>
          <p:cNvPr id="78852" name="Picture 2" descr="C:\Users\middldo\Desktop\sign-the-petiti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3588" y="3276600"/>
            <a:ext cx="444500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59127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US" altLang="en-US"/>
              <a:t>Referendum</a:t>
            </a:r>
          </a:p>
        </p:txBody>
      </p:sp>
      <p:sp>
        <p:nvSpPr>
          <p:cNvPr id="79875" name="Rectangle 3"/>
          <p:cNvSpPr>
            <a:spLocks noGrp="1" noChangeArrowheads="1"/>
          </p:cNvSpPr>
          <p:nvPr>
            <p:ph type="body" idx="1"/>
          </p:nvPr>
        </p:nvSpPr>
        <p:spPr>
          <a:xfrm>
            <a:off x="457200" y="1600200"/>
            <a:ext cx="8153400" cy="4525963"/>
          </a:xfrm>
        </p:spPr>
        <p:txBody>
          <a:bodyPr/>
          <a:lstStyle/>
          <a:p>
            <a:pPr eaLnBrk="1" hangingPunct="1"/>
            <a:r>
              <a:rPr lang="en-US" altLang="en-US"/>
              <a:t>A procedure by which a proposed legislative measure can be submitted to a vote of the people.</a:t>
            </a:r>
          </a:p>
        </p:txBody>
      </p:sp>
      <p:pic>
        <p:nvPicPr>
          <p:cNvPr id="79876" name="Picture 2" descr="C:\Users\middldo\Desktop\imagesCAD7WVZ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3860800"/>
            <a:ext cx="381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85835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n-US" altLang="en-US"/>
              <a:t>Direct Primary</a:t>
            </a:r>
          </a:p>
        </p:txBody>
      </p:sp>
      <p:sp>
        <p:nvSpPr>
          <p:cNvPr id="80899" name="Rectangle 3"/>
          <p:cNvSpPr>
            <a:spLocks noGrp="1" noChangeArrowheads="1"/>
          </p:cNvSpPr>
          <p:nvPr>
            <p:ph type="body" idx="1"/>
          </p:nvPr>
        </p:nvSpPr>
        <p:spPr>
          <a:xfrm>
            <a:off x="457200" y="1600200"/>
            <a:ext cx="8153400" cy="4525963"/>
          </a:xfrm>
        </p:spPr>
        <p:txBody>
          <a:bodyPr/>
          <a:lstStyle/>
          <a:p>
            <a:pPr eaLnBrk="1" hangingPunct="1"/>
            <a:r>
              <a:rPr lang="en-US" altLang="en-US"/>
              <a:t>Election in which citizens themselves vote to select nominees for upcoming elections.</a:t>
            </a:r>
          </a:p>
        </p:txBody>
      </p:sp>
      <p:pic>
        <p:nvPicPr>
          <p:cNvPr id="80900" name="Picture 2" descr="C:\Users\middldo\Desktop\Primary-Election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543300"/>
            <a:ext cx="39116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37958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altLang="en-US"/>
              <a:t>Plessy v. Ferguson, 1896</a:t>
            </a:r>
          </a:p>
        </p:txBody>
      </p:sp>
      <p:sp>
        <p:nvSpPr>
          <p:cNvPr id="81923" name="Rectangle 3"/>
          <p:cNvSpPr>
            <a:spLocks noGrp="1" noChangeArrowheads="1"/>
          </p:cNvSpPr>
          <p:nvPr>
            <p:ph type="body" idx="1"/>
          </p:nvPr>
        </p:nvSpPr>
        <p:spPr/>
        <p:txBody>
          <a:bodyPr/>
          <a:lstStyle/>
          <a:p>
            <a:pPr eaLnBrk="1" hangingPunct="1"/>
            <a:r>
              <a:rPr lang="en-US" altLang="en-US"/>
              <a:t>The Supreme Court ruled against Plessy, saying that segregated facilities for whites and blacks were legal as long as the facilities were of equal quality. </a:t>
            </a:r>
          </a:p>
        </p:txBody>
      </p:sp>
      <p:pic>
        <p:nvPicPr>
          <p:cNvPr id="81924" name="Picture 4" descr="Image, Source: digital file from original n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581400"/>
            <a:ext cx="4419600"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040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a:t>Kansas-Nebraska Act, 1854</a:t>
            </a:r>
          </a:p>
        </p:txBody>
      </p:sp>
      <p:sp>
        <p:nvSpPr>
          <p:cNvPr id="9219" name="Rectangle 3"/>
          <p:cNvSpPr>
            <a:spLocks noGrp="1" noChangeArrowheads="1"/>
          </p:cNvSpPr>
          <p:nvPr>
            <p:ph type="body" idx="1"/>
          </p:nvPr>
        </p:nvSpPr>
        <p:spPr>
          <a:xfrm>
            <a:off x="457200" y="1295400"/>
            <a:ext cx="8229600" cy="2286000"/>
          </a:xfrm>
        </p:spPr>
        <p:txBody>
          <a:bodyPr/>
          <a:lstStyle/>
          <a:p>
            <a:pPr eaLnBrk="1" hangingPunct="1">
              <a:lnSpc>
                <a:spcPct val="90000"/>
              </a:lnSpc>
            </a:pPr>
            <a:r>
              <a:rPr lang="en-US" altLang="en-US"/>
              <a:t>This act repealed the Missouri Compromise. Popular sovereignty (vote of the people) would determine whether Kansas and Nebraska would be slave or free states. </a:t>
            </a:r>
          </a:p>
        </p:txBody>
      </p:sp>
      <p:pic>
        <p:nvPicPr>
          <p:cNvPr id="9220" name="Picture 4" descr="Kansas-NebraskaA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200400"/>
            <a:ext cx="73628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9234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altLang="en-US"/>
              <a:t>Disenfranchisement</a:t>
            </a:r>
          </a:p>
        </p:txBody>
      </p:sp>
      <p:sp>
        <p:nvSpPr>
          <p:cNvPr id="82947" name="Rectangle 3"/>
          <p:cNvSpPr>
            <a:spLocks noGrp="1" noChangeArrowheads="1"/>
          </p:cNvSpPr>
          <p:nvPr>
            <p:ph type="body" idx="1"/>
          </p:nvPr>
        </p:nvSpPr>
        <p:spPr/>
        <p:txBody>
          <a:bodyPr/>
          <a:lstStyle/>
          <a:p>
            <a:pPr eaLnBrk="1" hangingPunct="1"/>
            <a:r>
              <a:rPr lang="en-US" altLang="en-US"/>
              <a:t>The Mississippi supreme court ruled that poll taxes and literacy tests, which took away blacks' right to vote (a practice known as "disenfranchisement"), were legal. </a:t>
            </a:r>
          </a:p>
        </p:txBody>
      </p:sp>
      <p:pic>
        <p:nvPicPr>
          <p:cNvPr id="82948" name="Picture 4" descr="1918poll184g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733800"/>
            <a:ext cx="5600700"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8566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en-US" altLang="en-US"/>
              <a:t>Jane Addams’ Hull House, 1889</a:t>
            </a:r>
          </a:p>
        </p:txBody>
      </p:sp>
      <p:sp>
        <p:nvSpPr>
          <p:cNvPr id="83971" name="Rectangle 3"/>
          <p:cNvSpPr>
            <a:spLocks noGrp="1" noChangeArrowheads="1"/>
          </p:cNvSpPr>
          <p:nvPr>
            <p:ph type="body" idx="1"/>
          </p:nvPr>
        </p:nvSpPr>
        <p:spPr>
          <a:xfrm>
            <a:off x="457200" y="1295400"/>
            <a:ext cx="8229600" cy="4830763"/>
          </a:xfrm>
        </p:spPr>
        <p:txBody>
          <a:bodyPr/>
          <a:lstStyle/>
          <a:p>
            <a:pPr eaLnBrk="1" hangingPunct="1"/>
            <a:r>
              <a:rPr lang="en-US" altLang="en-US"/>
              <a:t>Social reformer who worked to improve the lives of the working class. She founded Hull House in Chicago, the first private social welfare agency in the U.S., to assist the poor, combat juvenile delinquency and help immigrants learn to speak English. </a:t>
            </a:r>
          </a:p>
        </p:txBody>
      </p:sp>
      <p:pic>
        <p:nvPicPr>
          <p:cNvPr id="83972" name="Picture 4" descr="HullHo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4267200"/>
            <a:ext cx="297180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18301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altLang="en-US"/>
              <a:t>Triangle Shirtwaist Fire, 1911</a:t>
            </a:r>
          </a:p>
        </p:txBody>
      </p:sp>
      <p:sp>
        <p:nvSpPr>
          <p:cNvPr id="84995" name="Rectangle 3"/>
          <p:cNvSpPr>
            <a:spLocks noGrp="1" noChangeArrowheads="1"/>
          </p:cNvSpPr>
          <p:nvPr>
            <p:ph type="body" idx="1"/>
          </p:nvPr>
        </p:nvSpPr>
        <p:spPr>
          <a:xfrm>
            <a:off x="457200" y="1295400"/>
            <a:ext cx="5562600" cy="5334000"/>
          </a:xfrm>
        </p:spPr>
        <p:txBody>
          <a:bodyPr/>
          <a:lstStyle/>
          <a:p>
            <a:pPr eaLnBrk="1" hangingPunct="1">
              <a:lnSpc>
                <a:spcPct val="90000"/>
              </a:lnSpc>
            </a:pPr>
            <a:r>
              <a:rPr lang="en-US" altLang="en-US"/>
              <a:t>A fire in New York's Triangle Shirtwaist Company killed 146 people, mostly women. The doors were locked and the windows were too high for them to get to the ground. Highlighted the poor working conditions and led to federal regulations to protect workers. </a:t>
            </a:r>
          </a:p>
        </p:txBody>
      </p:sp>
      <p:pic>
        <p:nvPicPr>
          <p:cNvPr id="84996" name="Picture 4" descr="FactoryFir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1752600"/>
            <a:ext cx="285750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99489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en-US" altLang="en-US"/>
              <a:t>Spoils System</a:t>
            </a:r>
          </a:p>
        </p:txBody>
      </p:sp>
      <p:sp>
        <p:nvSpPr>
          <p:cNvPr id="95235" name="Rectangle 3"/>
          <p:cNvSpPr>
            <a:spLocks noGrp="1" noChangeArrowheads="1"/>
          </p:cNvSpPr>
          <p:nvPr>
            <p:ph type="body" idx="1"/>
          </p:nvPr>
        </p:nvSpPr>
        <p:spPr>
          <a:xfrm>
            <a:off x="457200" y="1600200"/>
            <a:ext cx="8305800" cy="4525963"/>
          </a:xfrm>
        </p:spPr>
        <p:txBody>
          <a:bodyPr/>
          <a:lstStyle/>
          <a:p>
            <a:pPr eaLnBrk="1" hangingPunct="1">
              <a:defRPr/>
            </a:pPr>
            <a:r>
              <a:rPr lang="en-US" altLang="en-US" dirty="0"/>
              <a:t>A practice of winning candidates’ rewarding their supporters with government jobs and appointments</a:t>
            </a:r>
          </a:p>
          <a:p>
            <a:pPr marL="0" indent="0" eaLnBrk="1" hangingPunct="1">
              <a:buFontTx/>
              <a:buNone/>
              <a:defRPr/>
            </a:pPr>
            <a:endParaRPr lang="en-US" altLang="en-US" dirty="0"/>
          </a:p>
        </p:txBody>
      </p:sp>
      <p:pic>
        <p:nvPicPr>
          <p:cNvPr id="86020" name="Picture 2" descr="C:\Users\middldo\Desktop\patron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3306763"/>
            <a:ext cx="41910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97991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altLang="en-US"/>
              <a:t>Gerrymandering</a:t>
            </a:r>
          </a:p>
        </p:txBody>
      </p:sp>
      <p:sp>
        <p:nvSpPr>
          <p:cNvPr id="87043" name="Rectangle 3"/>
          <p:cNvSpPr>
            <a:spLocks noGrp="1" noChangeArrowheads="1"/>
          </p:cNvSpPr>
          <p:nvPr>
            <p:ph type="body" idx="1"/>
          </p:nvPr>
        </p:nvSpPr>
        <p:spPr>
          <a:xfrm>
            <a:off x="457200" y="1600200"/>
            <a:ext cx="8305800" cy="4525963"/>
          </a:xfrm>
        </p:spPr>
        <p:txBody>
          <a:bodyPr/>
          <a:lstStyle/>
          <a:p>
            <a:pPr eaLnBrk="1" hangingPunct="1"/>
            <a:r>
              <a:rPr lang="en-US" altLang="en-US"/>
              <a:t>The act of dividing a voting area so as to give one political party a majority in that district </a:t>
            </a:r>
          </a:p>
        </p:txBody>
      </p:sp>
      <p:pic>
        <p:nvPicPr>
          <p:cNvPr id="87044" name="Picture 2" descr="C:\Users\middldo\Desktop\imagesCAJ9XB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8600" y="2743200"/>
            <a:ext cx="33655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44196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altLang="en-US"/>
              <a:t>Thomas Nast</a:t>
            </a:r>
          </a:p>
        </p:txBody>
      </p:sp>
      <p:sp>
        <p:nvSpPr>
          <p:cNvPr id="88067" name="Rectangle 3"/>
          <p:cNvSpPr>
            <a:spLocks noGrp="1" noChangeArrowheads="1"/>
          </p:cNvSpPr>
          <p:nvPr>
            <p:ph type="body" idx="1"/>
          </p:nvPr>
        </p:nvSpPr>
        <p:spPr>
          <a:xfrm>
            <a:off x="457200" y="1600200"/>
            <a:ext cx="5105400" cy="4525963"/>
          </a:xfrm>
        </p:spPr>
        <p:txBody>
          <a:bodyPr/>
          <a:lstStyle/>
          <a:p>
            <a:pPr eaLnBrk="1" hangingPunct="1"/>
            <a:r>
              <a:rPr lang="en-US" altLang="en-US"/>
              <a:t>Newspaper cartoonist who produced satirical cartoons, he invented "Uncle Sam" and came up with the elephant and the donkey for the political parties. He nearly brought down Boss Tweed. </a:t>
            </a:r>
          </a:p>
        </p:txBody>
      </p:sp>
      <p:pic>
        <p:nvPicPr>
          <p:cNvPr id="88068" name="Picture 4" descr="Boss_Tweed,_Thomas_N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133600"/>
            <a:ext cx="3184525"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67507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altLang="en-US"/>
              <a:t>Progressive Party Platform</a:t>
            </a:r>
          </a:p>
        </p:txBody>
      </p:sp>
      <p:sp>
        <p:nvSpPr>
          <p:cNvPr id="89091" name="Rectangle 3"/>
          <p:cNvSpPr>
            <a:spLocks noGrp="1" noChangeArrowheads="1"/>
          </p:cNvSpPr>
          <p:nvPr>
            <p:ph type="body" idx="1"/>
          </p:nvPr>
        </p:nvSpPr>
        <p:spPr>
          <a:xfrm>
            <a:off x="457200" y="1600200"/>
            <a:ext cx="5791200" cy="5029200"/>
          </a:xfrm>
        </p:spPr>
        <p:txBody>
          <a:bodyPr/>
          <a:lstStyle/>
          <a:p>
            <a:pPr eaLnBrk="1" hangingPunct="1">
              <a:lnSpc>
                <a:spcPct val="90000"/>
              </a:lnSpc>
            </a:pPr>
            <a:r>
              <a:rPr lang="en-US" altLang="en-US"/>
              <a:t>The platform called for women's suffrage, recall of judicial decisions, easier amendment of the U.S. Constitution, social welfare legislation for women and children, workers' compensation, limited injunctions in strikes, farm relief, revision of banking to assure an elastic currency. </a:t>
            </a:r>
          </a:p>
        </p:txBody>
      </p:sp>
      <p:pic>
        <p:nvPicPr>
          <p:cNvPr id="89092" name="Picture 4" descr="2064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5663" y="1752600"/>
            <a:ext cx="305593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5703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en-US" altLang="en-US"/>
              <a:t>Triple-Threat of Privilege</a:t>
            </a:r>
          </a:p>
        </p:txBody>
      </p:sp>
      <p:sp>
        <p:nvSpPr>
          <p:cNvPr id="90115" name="Rectangle 3"/>
          <p:cNvSpPr>
            <a:spLocks noGrp="1" noChangeArrowheads="1"/>
          </p:cNvSpPr>
          <p:nvPr>
            <p:ph type="body" idx="1"/>
          </p:nvPr>
        </p:nvSpPr>
        <p:spPr>
          <a:xfrm>
            <a:off x="457200" y="1600200"/>
            <a:ext cx="4648200" cy="4525963"/>
          </a:xfrm>
        </p:spPr>
        <p:txBody>
          <a:bodyPr/>
          <a:lstStyle/>
          <a:p>
            <a:pPr eaLnBrk="1" hangingPunct="1"/>
            <a:r>
              <a:rPr lang="en-US" altLang="en-US"/>
              <a:t>President Woodrow Wilson called for an all-out-war on what he named the “Triple Wall of Privilege” — the tariff, the banks, and the trusts.</a:t>
            </a:r>
          </a:p>
        </p:txBody>
      </p:sp>
      <p:pic>
        <p:nvPicPr>
          <p:cNvPr id="90116" name="Picture 2" descr="C:\Users\middldo\Desktop\wilson-triple-wall-of-privile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447800"/>
            <a:ext cx="3590925"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23921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altLang="en-US"/>
              <a:t>Federal Reserve Act, 1913</a:t>
            </a:r>
          </a:p>
        </p:txBody>
      </p:sp>
      <p:sp>
        <p:nvSpPr>
          <p:cNvPr id="91139" name="Rectangle 3"/>
          <p:cNvSpPr>
            <a:spLocks noGrp="1" noChangeArrowheads="1"/>
          </p:cNvSpPr>
          <p:nvPr>
            <p:ph type="body" idx="1"/>
          </p:nvPr>
        </p:nvSpPr>
        <p:spPr>
          <a:xfrm>
            <a:off x="457200" y="1600200"/>
            <a:ext cx="4648200" cy="4525963"/>
          </a:xfrm>
        </p:spPr>
        <p:txBody>
          <a:bodyPr/>
          <a:lstStyle/>
          <a:p>
            <a:pPr eaLnBrk="1" hangingPunct="1"/>
            <a:r>
              <a:rPr lang="en-US" altLang="en-US"/>
              <a:t>Regulated banking to help small banks stay in business. A move away from laissez-faire policies, it was passed by Wilson. </a:t>
            </a:r>
          </a:p>
        </p:txBody>
      </p:sp>
      <p:pic>
        <p:nvPicPr>
          <p:cNvPr id="91140" name="Picture 4" descr="350px-Fed_Reser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447800"/>
            <a:ext cx="333375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44447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normAutofit fontScale="90000"/>
          </a:bodyPr>
          <a:lstStyle/>
          <a:p>
            <a:pPr eaLnBrk="1" hangingPunct="1"/>
            <a:r>
              <a:rPr lang="en-US" altLang="en-US"/>
              <a:t>Women’s Christian </a:t>
            </a:r>
            <a:br>
              <a:rPr lang="en-US" altLang="en-US"/>
            </a:br>
            <a:r>
              <a:rPr lang="en-US" altLang="en-US"/>
              <a:t>Temperance Union</a:t>
            </a:r>
          </a:p>
        </p:txBody>
      </p:sp>
      <p:sp>
        <p:nvSpPr>
          <p:cNvPr id="92163" name="Rectangle 3"/>
          <p:cNvSpPr>
            <a:spLocks noGrp="1" noChangeArrowheads="1"/>
          </p:cNvSpPr>
          <p:nvPr>
            <p:ph type="body" idx="1"/>
          </p:nvPr>
        </p:nvSpPr>
        <p:spPr>
          <a:xfrm>
            <a:off x="457200" y="1600200"/>
            <a:ext cx="8077200" cy="4525963"/>
          </a:xfrm>
        </p:spPr>
        <p:txBody>
          <a:bodyPr/>
          <a:lstStyle/>
          <a:p>
            <a:pPr eaLnBrk="1" hangingPunct="1"/>
            <a:r>
              <a:rPr lang="en-US" altLang="en-US" dirty="0"/>
              <a:t>Founded in Chicago in 1873, it promoted the goal of prohibition</a:t>
            </a:r>
          </a:p>
          <a:p>
            <a:pPr eaLnBrk="1" hangingPunct="1"/>
            <a:r>
              <a:rPr lang="en-US" altLang="en-US" dirty="0"/>
              <a:t>Members advanced their cause by entering saloons singing, 		  		   praying, and encouraging		   saloon-keepers to quit 			    selling alcohol</a:t>
            </a:r>
          </a:p>
          <a:p>
            <a:pPr eaLnBrk="1" hangingPunct="1"/>
            <a:endParaRPr lang="en-US" altLang="en-US" dirty="0"/>
          </a:p>
        </p:txBody>
      </p:sp>
      <p:pic>
        <p:nvPicPr>
          <p:cNvPr id="92164" name="Picture 2" descr="C:\Users\middldo\Desktop\imagesCAMEH0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3251200"/>
            <a:ext cx="2657475"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0522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a:t>Bleeding Kansas</a:t>
            </a:r>
          </a:p>
        </p:txBody>
      </p:sp>
      <p:sp>
        <p:nvSpPr>
          <p:cNvPr id="10243" name="Content Placeholder 2"/>
          <p:cNvSpPr>
            <a:spLocks noGrp="1"/>
          </p:cNvSpPr>
          <p:nvPr>
            <p:ph idx="1"/>
          </p:nvPr>
        </p:nvSpPr>
        <p:spPr>
          <a:xfrm>
            <a:off x="457200" y="1600200"/>
            <a:ext cx="3733800" cy="4525963"/>
          </a:xfrm>
        </p:spPr>
        <p:txBody>
          <a:bodyPr/>
          <a:lstStyle/>
          <a:p>
            <a:pPr marL="0" indent="0">
              <a:buFontTx/>
              <a:buNone/>
            </a:pPr>
            <a:r>
              <a:rPr lang="en-US" altLang="en-US"/>
              <a:t>Name given to the Kansas Territory in the years before the Civil War, when the territory was a battleground between proslavery and anti-slavery forces.</a:t>
            </a:r>
          </a:p>
        </p:txBody>
      </p:sp>
      <p:pic>
        <p:nvPicPr>
          <p:cNvPr id="10244" name="Picture 3" descr="C:\Users\middldo\Desktop\7072127_ori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539876"/>
            <a:ext cx="4343400" cy="4860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1876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altLang="en-US"/>
              <a:t>Prohibition</a:t>
            </a:r>
          </a:p>
        </p:txBody>
      </p:sp>
      <p:sp>
        <p:nvSpPr>
          <p:cNvPr id="91139" name="Rectangle 3"/>
          <p:cNvSpPr>
            <a:spLocks noGrp="1" noChangeArrowheads="1"/>
          </p:cNvSpPr>
          <p:nvPr>
            <p:ph type="body" idx="1"/>
          </p:nvPr>
        </p:nvSpPr>
        <p:spPr>
          <a:xfrm>
            <a:off x="457200" y="1600200"/>
            <a:ext cx="8305800" cy="4525963"/>
          </a:xfrm>
        </p:spPr>
        <p:txBody>
          <a:bodyPr/>
          <a:lstStyle/>
          <a:p>
            <a:pPr eaLnBrk="1" hangingPunct="1">
              <a:defRPr/>
            </a:pPr>
            <a:r>
              <a:rPr lang="en-US" altLang="en-US" dirty="0"/>
              <a:t>The banning of manufacture, sale, and possession of alcoholic beverages</a:t>
            </a:r>
          </a:p>
          <a:p>
            <a:pPr marL="0" indent="0" eaLnBrk="1" hangingPunct="1">
              <a:buFontTx/>
              <a:buNone/>
              <a:defRPr/>
            </a:pPr>
            <a:endParaRPr lang="en-US" altLang="en-US" dirty="0"/>
          </a:p>
        </p:txBody>
      </p:sp>
      <p:pic>
        <p:nvPicPr>
          <p:cNvPr id="93188" name="Picture 2" descr="C:\Users\middldo\Desktop\alcoholprohibiti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743200"/>
            <a:ext cx="4724400" cy="389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13945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en-US" altLang="en-US"/>
              <a:t>18</a:t>
            </a:r>
            <a:r>
              <a:rPr lang="en-US" altLang="en-US" baseline="30000"/>
              <a:t>th</a:t>
            </a:r>
            <a:r>
              <a:rPr lang="en-US" altLang="en-US"/>
              <a:t> Amendment</a:t>
            </a:r>
          </a:p>
        </p:txBody>
      </p:sp>
      <p:sp>
        <p:nvSpPr>
          <p:cNvPr id="94211" name="Rectangle 3"/>
          <p:cNvSpPr>
            <a:spLocks noGrp="1" noChangeArrowheads="1"/>
          </p:cNvSpPr>
          <p:nvPr>
            <p:ph type="body" idx="1"/>
          </p:nvPr>
        </p:nvSpPr>
        <p:spPr>
          <a:xfrm>
            <a:off x="457200" y="1600200"/>
            <a:ext cx="8305800" cy="4525963"/>
          </a:xfrm>
        </p:spPr>
        <p:txBody>
          <a:bodyPr/>
          <a:lstStyle/>
          <a:p>
            <a:pPr eaLnBrk="1" hangingPunct="1"/>
            <a:r>
              <a:rPr lang="en-US" altLang="en-US"/>
              <a:t>This addition to the U.S. Constitution, known as “Prohibition”, banned the making, selling, or transporting of alcoholic beverages in the U.S. </a:t>
            </a:r>
          </a:p>
        </p:txBody>
      </p:sp>
      <p:pic>
        <p:nvPicPr>
          <p:cNvPr id="94212" name="Picture 2" descr="C:\Users\middldo\Desktop\imagesCAMN8PU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657600"/>
            <a:ext cx="4922838" cy="2819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73173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normAutofit fontScale="90000"/>
          </a:bodyPr>
          <a:lstStyle/>
          <a:p>
            <a:pPr eaLnBrk="1" hangingPunct="1"/>
            <a:r>
              <a:rPr lang="en-US" altLang="en-US"/>
              <a:t>National Women’s</a:t>
            </a:r>
            <a:br>
              <a:rPr lang="en-US" altLang="en-US"/>
            </a:br>
            <a:r>
              <a:rPr lang="en-US" altLang="en-US"/>
              <a:t>Suffrage Association</a:t>
            </a:r>
          </a:p>
        </p:txBody>
      </p:sp>
      <p:sp>
        <p:nvSpPr>
          <p:cNvPr id="95235" name="Rectangle 3"/>
          <p:cNvSpPr>
            <a:spLocks noGrp="1" noChangeArrowheads="1"/>
          </p:cNvSpPr>
          <p:nvPr>
            <p:ph type="body" idx="1"/>
          </p:nvPr>
        </p:nvSpPr>
        <p:spPr>
          <a:xfrm>
            <a:off x="457200" y="1600200"/>
            <a:ext cx="8305800" cy="4525963"/>
          </a:xfrm>
        </p:spPr>
        <p:txBody>
          <a:bodyPr/>
          <a:lstStyle/>
          <a:p>
            <a:pPr eaLnBrk="1" hangingPunct="1"/>
            <a:r>
              <a:rPr lang="en-US" altLang="en-US"/>
              <a:t>Group founded in 1890, that worked both the State and National levels to earn women the right to vote.</a:t>
            </a:r>
          </a:p>
        </p:txBody>
      </p:sp>
      <p:pic>
        <p:nvPicPr>
          <p:cNvPr id="95236" name="Picture 2" descr="C:\Users\middldo\Desktop\19th-amendmen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3133725"/>
            <a:ext cx="30734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092720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altLang="en-US"/>
              <a:t>19</a:t>
            </a:r>
            <a:r>
              <a:rPr lang="en-US" altLang="en-US" baseline="30000"/>
              <a:t>th</a:t>
            </a:r>
            <a:r>
              <a:rPr lang="en-US" altLang="en-US"/>
              <a:t> Amendment</a:t>
            </a:r>
          </a:p>
        </p:txBody>
      </p:sp>
      <p:sp>
        <p:nvSpPr>
          <p:cNvPr id="96259" name="Rectangle 3"/>
          <p:cNvSpPr>
            <a:spLocks noGrp="1" noChangeArrowheads="1"/>
          </p:cNvSpPr>
          <p:nvPr>
            <p:ph type="body" idx="1"/>
          </p:nvPr>
        </p:nvSpPr>
        <p:spPr>
          <a:xfrm>
            <a:off x="457200" y="1600200"/>
            <a:ext cx="8305800" cy="4525963"/>
          </a:xfrm>
        </p:spPr>
        <p:txBody>
          <a:bodyPr/>
          <a:lstStyle/>
          <a:p>
            <a:pPr eaLnBrk="1" hangingPunct="1"/>
            <a:r>
              <a:rPr lang="en-US" altLang="en-US"/>
              <a:t>This addition to the U.S. Constitution states that the Federal government nor State governments can deny the right to vote on account of sex</a:t>
            </a:r>
          </a:p>
          <a:p>
            <a:pPr eaLnBrk="1" hangingPunct="1"/>
            <a:r>
              <a:rPr lang="en-US" altLang="en-US"/>
              <a:t>Thus this amendment gave 		           the franchise to women 		     starting in 1920 </a:t>
            </a:r>
          </a:p>
        </p:txBody>
      </p:sp>
      <p:pic>
        <p:nvPicPr>
          <p:cNvPr id="96260" name="Picture 2" descr="C:\Users\middldo\Desktop\imagesCASGRD1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7413" y="3276600"/>
            <a:ext cx="3176587"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7849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752600"/>
            <a:ext cx="7772400" cy="1362075"/>
          </a:xfrm>
        </p:spPr>
        <p:txBody>
          <a:bodyPr/>
          <a:lstStyle/>
          <a:p>
            <a:pPr>
              <a:defRPr/>
            </a:pPr>
            <a:r>
              <a:rPr lang="en-US" dirty="0"/>
              <a:t>Imperialism &amp;</a:t>
            </a:r>
            <a:br>
              <a:rPr lang="en-US" dirty="0"/>
            </a:br>
            <a:r>
              <a:rPr lang="en-US" dirty="0"/>
              <a:t>World War I</a:t>
            </a:r>
          </a:p>
        </p:txBody>
      </p:sp>
      <p:sp>
        <p:nvSpPr>
          <p:cNvPr id="97283" name="Text Placeholder 4"/>
          <p:cNvSpPr>
            <a:spLocks noGrp="1"/>
          </p:cNvSpPr>
          <p:nvPr>
            <p:ph type="body" idx="1"/>
          </p:nvPr>
        </p:nvSpPr>
        <p:spPr>
          <a:xfrm>
            <a:off x="533400" y="228600"/>
            <a:ext cx="7772400" cy="1500188"/>
          </a:xfrm>
        </p:spPr>
        <p:txBody>
          <a:bodyPr/>
          <a:lstStyle/>
          <a:p>
            <a:r>
              <a:rPr lang="en-US" altLang="en-US"/>
              <a:t>U.S. History</a:t>
            </a:r>
          </a:p>
        </p:txBody>
      </p:sp>
      <p:sp>
        <p:nvSpPr>
          <p:cNvPr id="97284" name="Text Placeholder 4"/>
          <p:cNvSpPr txBox="1">
            <a:spLocks/>
          </p:cNvSpPr>
          <p:nvPr/>
        </p:nvSpPr>
        <p:spPr bwMode="auto">
          <a:xfrm>
            <a:off x="533400" y="3429000"/>
            <a:ext cx="82296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FontTx/>
              <a:buNone/>
            </a:pPr>
            <a:r>
              <a:rPr lang="en-US" altLang="en-US" sz="2400" b="1"/>
              <a:t>Understand the changing role of the U.S. in world affairs through the end of World War I.</a:t>
            </a:r>
          </a:p>
          <a:p>
            <a:r>
              <a:rPr lang="en-US" altLang="en-US" sz="2000" b="1"/>
              <a:t>Recognize terms and concepts related to U.S. Imperialism</a:t>
            </a:r>
          </a:p>
          <a:p>
            <a:r>
              <a:rPr lang="en-US" altLang="en-US" sz="2000" b="1"/>
              <a:t>Identify the events that let the U.S. into World War I and the subsequent impact the war had on American society and politics</a:t>
            </a:r>
          </a:p>
        </p:txBody>
      </p:sp>
      <p:pic>
        <p:nvPicPr>
          <p:cNvPr id="6"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96363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defRPr/>
            </a:pPr>
            <a:r>
              <a:rPr lang="en-US" altLang="en-US" dirty="0"/>
              <a:t>Imperialism/</a:t>
            </a:r>
            <a:br>
              <a:rPr lang="en-US" altLang="en-US" dirty="0"/>
            </a:br>
            <a:r>
              <a:rPr lang="en-US" altLang="en-US" dirty="0"/>
              <a:t>Spanish American War</a:t>
            </a:r>
          </a:p>
        </p:txBody>
      </p:sp>
      <p:sp>
        <p:nvSpPr>
          <p:cNvPr id="98307" name="Text Placeholder 1"/>
          <p:cNvSpPr>
            <a:spLocks noGrp="1"/>
          </p:cNvSpPr>
          <p:nvPr>
            <p:ph type="body" idx="1"/>
          </p:nvPr>
        </p:nvSpPr>
        <p:spPr/>
        <p:txBody>
          <a:bodyPr/>
          <a:lstStyle/>
          <a:p>
            <a:r>
              <a:rPr lang="en-US" altLang="en-US"/>
              <a:t>U.S. History</a:t>
            </a:r>
          </a:p>
        </p:txBody>
      </p:sp>
      <p:pic>
        <p:nvPicPr>
          <p:cNvPr id="5"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99605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US" altLang="en-US"/>
              <a:t>Louisiana Purchase, 1803</a:t>
            </a:r>
          </a:p>
        </p:txBody>
      </p:sp>
      <p:sp>
        <p:nvSpPr>
          <p:cNvPr id="99331" name="Rectangle 3"/>
          <p:cNvSpPr>
            <a:spLocks noGrp="1" noChangeArrowheads="1"/>
          </p:cNvSpPr>
          <p:nvPr>
            <p:ph type="body" idx="1"/>
          </p:nvPr>
        </p:nvSpPr>
        <p:spPr>
          <a:xfrm>
            <a:off x="457200" y="1600200"/>
            <a:ext cx="8229600" cy="2895600"/>
          </a:xfrm>
        </p:spPr>
        <p:txBody>
          <a:bodyPr/>
          <a:lstStyle/>
          <a:p>
            <a:pPr eaLnBrk="1" hangingPunct="1">
              <a:lnSpc>
                <a:spcPct val="90000"/>
              </a:lnSpc>
            </a:pPr>
            <a:r>
              <a:rPr lang="en-US" altLang="en-US" sz="2400"/>
              <a:t>The U.S. purchased the land from the Mississippi River to the Rocky Mountains from France for $15 million. </a:t>
            </a:r>
          </a:p>
          <a:p>
            <a:pPr eaLnBrk="1" hangingPunct="1">
              <a:lnSpc>
                <a:spcPct val="90000"/>
              </a:lnSpc>
            </a:pPr>
            <a:r>
              <a:rPr lang="en-US" altLang="en-US" sz="2400"/>
              <a:t>Jefferson was interested in the territory because it was valuable for trade and shipping and provided room to expand. </a:t>
            </a:r>
          </a:p>
          <a:p>
            <a:pPr eaLnBrk="1" hangingPunct="1">
              <a:lnSpc>
                <a:spcPct val="90000"/>
              </a:lnSpc>
            </a:pPr>
            <a:r>
              <a:rPr lang="en-US" altLang="en-US" sz="2400"/>
              <a:t>The Constitution did not give the federal government the power to buy land, so Jefferson used loose construction to justify the purchase. </a:t>
            </a:r>
          </a:p>
        </p:txBody>
      </p:sp>
      <p:pic>
        <p:nvPicPr>
          <p:cNvPr id="99332" name="Picture 4" descr="LouisianaPurchase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4473575"/>
            <a:ext cx="3581400"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15548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US" altLang="en-US"/>
              <a:t>Seward’s Folly, 1867</a:t>
            </a:r>
          </a:p>
        </p:txBody>
      </p:sp>
      <p:sp>
        <p:nvSpPr>
          <p:cNvPr id="100355" name="Rectangle 3"/>
          <p:cNvSpPr>
            <a:spLocks noGrp="1" noChangeArrowheads="1"/>
          </p:cNvSpPr>
          <p:nvPr>
            <p:ph type="body" idx="1"/>
          </p:nvPr>
        </p:nvSpPr>
        <p:spPr/>
        <p:txBody>
          <a:bodyPr/>
          <a:lstStyle/>
          <a:p>
            <a:pPr eaLnBrk="1" hangingPunct="1"/>
            <a:r>
              <a:rPr lang="en-US" altLang="en-US"/>
              <a:t>An eager expansionist, Seward was the energetic supporter of the Alaskan purchase and negotiator of the deal often called "Seward's Folly" because Alaska was not fit for settlement or farming. </a:t>
            </a:r>
          </a:p>
        </p:txBody>
      </p:sp>
      <p:pic>
        <p:nvPicPr>
          <p:cNvPr id="100356" name="Picture 4" descr="AKMAPDRA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210050"/>
            <a:ext cx="32766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64231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altLang="en-US"/>
              <a:t>Annexation of Hawaii, 1898</a:t>
            </a:r>
          </a:p>
        </p:txBody>
      </p:sp>
      <p:sp>
        <p:nvSpPr>
          <p:cNvPr id="101379" name="Rectangle 3"/>
          <p:cNvSpPr>
            <a:spLocks noGrp="1" noChangeArrowheads="1"/>
          </p:cNvSpPr>
          <p:nvPr>
            <p:ph type="body" idx="1"/>
          </p:nvPr>
        </p:nvSpPr>
        <p:spPr>
          <a:xfrm>
            <a:off x="457200" y="1600200"/>
            <a:ext cx="4953000" cy="4525963"/>
          </a:xfrm>
        </p:spPr>
        <p:txBody>
          <a:bodyPr/>
          <a:lstStyle/>
          <a:p>
            <a:pPr eaLnBrk="1" hangingPunct="1"/>
            <a:r>
              <a:rPr lang="en-US" altLang="en-US"/>
              <a:t>By the late 1800s, U.S. had exclusive use of Pearl Harbor. In July 1898, Congress made Hawaii a U.S. territory, for the use of the islands as naval ports. </a:t>
            </a:r>
          </a:p>
        </p:txBody>
      </p:sp>
      <p:pic>
        <p:nvPicPr>
          <p:cNvPr id="101380" name="Picture 4" descr="Liliuokala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600200"/>
            <a:ext cx="27241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92566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altLang="en-US"/>
              <a:t>Alfred Mahan</a:t>
            </a:r>
          </a:p>
        </p:txBody>
      </p:sp>
      <p:sp>
        <p:nvSpPr>
          <p:cNvPr id="102403" name="Rectangle 3"/>
          <p:cNvSpPr>
            <a:spLocks noGrp="1" noChangeArrowheads="1"/>
          </p:cNvSpPr>
          <p:nvPr>
            <p:ph type="body" idx="1"/>
          </p:nvPr>
        </p:nvSpPr>
        <p:spPr/>
        <p:txBody>
          <a:bodyPr/>
          <a:lstStyle/>
          <a:p>
            <a:pPr eaLnBrk="1" hangingPunct="1"/>
            <a:r>
              <a:rPr lang="en-US" altLang="en-US"/>
              <a:t>As Americans increased business overseas it became necessary to protect those investments. In order to protect those investments America built the "great white fleet" that had been requested by Captain Alfred Thayer Mahan. </a:t>
            </a:r>
          </a:p>
        </p:txBody>
      </p:sp>
      <p:pic>
        <p:nvPicPr>
          <p:cNvPr id="102404" name="Picture 4" descr="240x240_Mah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41910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11150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TotalTime>
  <Words>6338</Words>
  <Application>Microsoft Office PowerPoint</Application>
  <PresentationFormat>On-screen Show (4:3)</PresentationFormat>
  <Paragraphs>602</Paragraphs>
  <Slides>176</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176</vt:i4>
      </vt:variant>
    </vt:vector>
  </HeadingPairs>
  <TitlesOfParts>
    <vt:vector size="179" baseType="lpstr">
      <vt:lpstr>Arial</vt:lpstr>
      <vt:lpstr>Calibri</vt:lpstr>
      <vt:lpstr>Office Theme</vt:lpstr>
      <vt:lpstr>U.S. History  Main Terms &amp; Concepts</vt:lpstr>
      <vt:lpstr>NOTE: On the exam you will be asked to analyze U.S. History using primary &amp; secondary sources.  This may include the following:</vt:lpstr>
      <vt:lpstr>Links to Main Sections (Click on the links to move to a Era)</vt:lpstr>
      <vt:lpstr>Civil war &amp; reconstruction</vt:lpstr>
      <vt:lpstr>Missouri Compromise, 1820</vt:lpstr>
      <vt:lpstr>Compromise of 1850</vt:lpstr>
      <vt:lpstr>Henry Clay</vt:lpstr>
      <vt:lpstr>Kansas-Nebraska Act, 1854</vt:lpstr>
      <vt:lpstr>Bleeding Kansas</vt:lpstr>
      <vt:lpstr>Abolitionist Movement</vt:lpstr>
      <vt:lpstr>Uncle Tom’s Cabin</vt:lpstr>
      <vt:lpstr>Dred Scott v. Sanford, 1857</vt:lpstr>
      <vt:lpstr>Resources of the North &amp; South</vt:lpstr>
      <vt:lpstr>Causes of Secession, 1860</vt:lpstr>
      <vt:lpstr>Anaconda Plan</vt:lpstr>
      <vt:lpstr>Battle of Gettysburg, 1863</vt:lpstr>
      <vt:lpstr>“The Battle Hymn of the Republic”</vt:lpstr>
      <vt:lpstr>Native Americans in the Civil War</vt:lpstr>
      <vt:lpstr>Emancipation Proclamation, 1862</vt:lpstr>
      <vt:lpstr>Reconstruction Plans</vt:lpstr>
      <vt:lpstr>Civil War Amendments</vt:lpstr>
      <vt:lpstr>Civil Rights Act of 1866</vt:lpstr>
      <vt:lpstr>Black Codes</vt:lpstr>
      <vt:lpstr>Freedman’s Bureau</vt:lpstr>
      <vt:lpstr>Compromise of 1877</vt:lpstr>
      <vt:lpstr>Industrial Revolution, Gilded Age, Populism, Progressive Movement</vt:lpstr>
      <vt:lpstr>Industrial Revolution</vt:lpstr>
      <vt:lpstr>Improvements in Agriculture</vt:lpstr>
      <vt:lpstr>Transcontinental Railroad, 1869</vt:lpstr>
      <vt:lpstr>Influence of Big Business</vt:lpstr>
      <vt:lpstr>Laissez-faire</vt:lpstr>
      <vt:lpstr>Monopolies</vt:lpstr>
      <vt:lpstr>Industrialists</vt:lpstr>
      <vt:lpstr>Robber Barons</vt:lpstr>
      <vt:lpstr>Social Darwinism</vt:lpstr>
      <vt:lpstr>Inventors &amp; Inventions</vt:lpstr>
      <vt:lpstr>Assembly Line</vt:lpstr>
      <vt:lpstr>Factory Working Conditions</vt:lpstr>
      <vt:lpstr>Labor Unions</vt:lpstr>
      <vt:lpstr>Examples of Labor Unions</vt:lpstr>
      <vt:lpstr>Labor Practices</vt:lpstr>
      <vt:lpstr>Tactics of Labor - Strike</vt:lpstr>
      <vt:lpstr>Tactics of Labor - Boycott</vt:lpstr>
      <vt:lpstr>Tactics of Management - Lockouts</vt:lpstr>
      <vt:lpstr>Great Strike 1877</vt:lpstr>
      <vt:lpstr>Pullman Strike 1894</vt:lpstr>
      <vt:lpstr>Interstate Commerce Act</vt:lpstr>
      <vt:lpstr>Sherman Anti-trust Act</vt:lpstr>
      <vt:lpstr>Gilded age and populism</vt:lpstr>
      <vt:lpstr>Ellis Island</vt:lpstr>
      <vt:lpstr>Angel Island</vt:lpstr>
      <vt:lpstr>Chinese Exclusion Act</vt:lpstr>
      <vt:lpstr>Gentlemen’s Agreement</vt:lpstr>
      <vt:lpstr>Nativism</vt:lpstr>
      <vt:lpstr>Americanization Movement</vt:lpstr>
      <vt:lpstr>Social Gospel</vt:lpstr>
      <vt:lpstr>Settlement Houses</vt:lpstr>
      <vt:lpstr>Dawes Act, 1887</vt:lpstr>
      <vt:lpstr>PowerPoint Presentation</vt:lpstr>
      <vt:lpstr>William M. Tweed</vt:lpstr>
      <vt:lpstr>Tammany Hall</vt:lpstr>
      <vt:lpstr>W.E.B. DuBois</vt:lpstr>
      <vt:lpstr>Booker T. Washington</vt:lpstr>
      <vt:lpstr>Ida B. Wells</vt:lpstr>
      <vt:lpstr>Populist Party</vt:lpstr>
      <vt:lpstr>William Jennings Bryan</vt:lpstr>
      <vt:lpstr>Cross of Gold Speech, 1896</vt:lpstr>
      <vt:lpstr>Progressive Movement</vt:lpstr>
      <vt:lpstr>Causes of Progressivism</vt:lpstr>
      <vt:lpstr>Muckrakers</vt:lpstr>
      <vt:lpstr>The Jungle</vt:lpstr>
      <vt:lpstr>Jacob Riis</vt:lpstr>
      <vt:lpstr>Ida Tarbell</vt:lpstr>
      <vt:lpstr>Robert LaFollette</vt:lpstr>
      <vt:lpstr>Recall</vt:lpstr>
      <vt:lpstr>Initiative</vt:lpstr>
      <vt:lpstr>Referendum</vt:lpstr>
      <vt:lpstr>Direct Primary</vt:lpstr>
      <vt:lpstr>Plessy v. Ferguson, 1896</vt:lpstr>
      <vt:lpstr>Disenfranchisement</vt:lpstr>
      <vt:lpstr>Jane Addams’ Hull House, 1889</vt:lpstr>
      <vt:lpstr>Triangle Shirtwaist Fire, 1911</vt:lpstr>
      <vt:lpstr>Spoils System</vt:lpstr>
      <vt:lpstr>Gerrymandering</vt:lpstr>
      <vt:lpstr>Thomas Nast</vt:lpstr>
      <vt:lpstr>Progressive Party Platform</vt:lpstr>
      <vt:lpstr>Triple-Threat of Privilege</vt:lpstr>
      <vt:lpstr>Federal Reserve Act, 1913</vt:lpstr>
      <vt:lpstr>Women’s Christian  Temperance Union</vt:lpstr>
      <vt:lpstr>Prohibition</vt:lpstr>
      <vt:lpstr>18th Amendment</vt:lpstr>
      <vt:lpstr>National Women’s Suffrage Association</vt:lpstr>
      <vt:lpstr>19th Amendment</vt:lpstr>
      <vt:lpstr>Imperialism &amp; World War I</vt:lpstr>
      <vt:lpstr>Imperialism/ Spanish American War</vt:lpstr>
      <vt:lpstr>Louisiana Purchase, 1803</vt:lpstr>
      <vt:lpstr>Seward’s Folly, 1867</vt:lpstr>
      <vt:lpstr>Annexation of Hawaii, 1898</vt:lpstr>
      <vt:lpstr>Alfred Mahan</vt:lpstr>
      <vt:lpstr>Josiah Strong</vt:lpstr>
      <vt:lpstr>Yellow Journalism a.k.a. Yellow Press</vt:lpstr>
      <vt:lpstr>DeLome Letter</vt:lpstr>
      <vt:lpstr>U.S.S. Maine</vt:lpstr>
      <vt:lpstr>Monroe Doctrine, 1823</vt:lpstr>
      <vt:lpstr>Roosevelt Corollary, 1904</vt:lpstr>
      <vt:lpstr>“Big Stick” Policy</vt:lpstr>
      <vt:lpstr>Open Door Policy, 1899</vt:lpstr>
      <vt:lpstr>Boxer Rebellion</vt:lpstr>
      <vt:lpstr>Panama Canal</vt:lpstr>
      <vt:lpstr>World War I</vt:lpstr>
      <vt:lpstr>4-MAIN Causes of W.W.I</vt:lpstr>
      <vt:lpstr>4-MAIN Causes of W.W.I</vt:lpstr>
      <vt:lpstr>4-MAIN Causes of W.W.I</vt:lpstr>
      <vt:lpstr>4-MAIN Causes of W.W.I</vt:lpstr>
      <vt:lpstr>U.S. - Neutrality to Involvement</vt:lpstr>
      <vt:lpstr>World War I Allies</vt:lpstr>
      <vt:lpstr>World War I Central Powers</vt:lpstr>
      <vt:lpstr>Propaganda</vt:lpstr>
      <vt:lpstr>Unrestricted Submarine Warfare</vt:lpstr>
      <vt:lpstr>Lusitania </vt:lpstr>
      <vt:lpstr>Zimmerman Note</vt:lpstr>
      <vt:lpstr>Selective Service Act</vt:lpstr>
      <vt:lpstr>Eugene V. Debs</vt:lpstr>
      <vt:lpstr>Great Migration </vt:lpstr>
      <vt:lpstr>Fourteen Points, 1918</vt:lpstr>
      <vt:lpstr>League of Nations, 1919</vt:lpstr>
      <vt:lpstr>Treaty of Versailles</vt:lpstr>
      <vt:lpstr>Schenck v. U.S., 1919</vt:lpstr>
      <vt:lpstr>The 1920’s &amp; 1930’s</vt:lpstr>
      <vt:lpstr>The 1920’s</vt:lpstr>
      <vt:lpstr>Russian Revolution, 1917</vt:lpstr>
      <vt:lpstr>Communism &amp; Anarchism</vt:lpstr>
      <vt:lpstr>Red Scare </vt:lpstr>
      <vt:lpstr>Palmer Raids</vt:lpstr>
      <vt:lpstr>Sacco and Vanzetti</vt:lpstr>
      <vt:lpstr>Lost Generation</vt:lpstr>
      <vt:lpstr>1920’s Immigration Quotas</vt:lpstr>
      <vt:lpstr>National Origins Act 1924</vt:lpstr>
      <vt:lpstr>1920’s Immigration</vt:lpstr>
      <vt:lpstr>Ku Klux Klan</vt:lpstr>
      <vt:lpstr>Impact of Mass Media</vt:lpstr>
      <vt:lpstr>1920’s Innovation- New Consumer Goods</vt:lpstr>
      <vt:lpstr>1920’s Innovation- New Consumer Goods</vt:lpstr>
      <vt:lpstr>1920’s Innovation- New Consumer Goods</vt:lpstr>
      <vt:lpstr>New Marketing Techniques</vt:lpstr>
      <vt:lpstr>1920’s Prohibition</vt:lpstr>
      <vt:lpstr>Bootleggers, Gangsters, Speakeasy Bars</vt:lpstr>
      <vt:lpstr>Flappers, 1920’s</vt:lpstr>
      <vt:lpstr>Harlem Renaissance</vt:lpstr>
      <vt:lpstr>Langston Hughes</vt:lpstr>
      <vt:lpstr>Jazz Age</vt:lpstr>
      <vt:lpstr>Marcus Garvey</vt:lpstr>
      <vt:lpstr>Teapot Dome Scandal 1921</vt:lpstr>
      <vt:lpstr>Fundamentalism</vt:lpstr>
      <vt:lpstr>Scopes Trial, 1925</vt:lpstr>
      <vt:lpstr>Protective Tariffs</vt:lpstr>
      <vt:lpstr>Charles Lindbergh</vt:lpstr>
      <vt:lpstr>Stock Market Crash, 1929</vt:lpstr>
      <vt:lpstr>The 1930’s Great Depression</vt:lpstr>
      <vt:lpstr>Buying on Margin</vt:lpstr>
      <vt:lpstr>Causes of Great Depression</vt:lpstr>
      <vt:lpstr>Installment Plan</vt:lpstr>
      <vt:lpstr>President Franklin D. Roosevelt</vt:lpstr>
      <vt:lpstr>New Deal</vt:lpstr>
      <vt:lpstr>Hundred Days</vt:lpstr>
      <vt:lpstr>Bank Failures</vt:lpstr>
      <vt:lpstr>Bank Holiday</vt:lpstr>
      <vt:lpstr>New Deal Agencies</vt:lpstr>
      <vt:lpstr>Social Security Act</vt:lpstr>
      <vt:lpstr>Fireside Chats</vt:lpstr>
      <vt:lpstr>Bonus Army, 1932</vt:lpstr>
      <vt:lpstr>Black Cabinet</vt:lpstr>
      <vt:lpstr>1934 Indian Reorganization Act</vt:lpstr>
      <vt:lpstr>Indian New Deal</vt:lpstr>
      <vt:lpstr>Dust Bowl, 1930s</vt:lpstr>
      <vt:lpstr>Long Term Effects of New Deal Programs</vt:lpstr>
    </vt:vector>
  </TitlesOfParts>
  <Company>Hillsborough County Public Schools, FL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History  Main Terms &amp; Concepts</dc:title>
  <dc:creator>CSS</dc:creator>
  <cp:lastModifiedBy>Pilamunga, Charles D.</cp:lastModifiedBy>
  <cp:revision>12</cp:revision>
  <dcterms:created xsi:type="dcterms:W3CDTF">2015-04-09T19:08:41Z</dcterms:created>
  <dcterms:modified xsi:type="dcterms:W3CDTF">2017-12-13T15:24:27Z</dcterms:modified>
</cp:coreProperties>
</file>